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2"/>
    <p:sldId id="257" r:id="rId23"/>
    <p:sldId id="258" r:id="rId24"/>
    <p:sldId id="259" r:id="rId25"/>
    <p:sldId id="260" r:id="rId26"/>
    <p:sldId id="261" r:id="rId27"/>
    <p:sldId id="262" r:id="rId28"/>
    <p:sldId id="263" r:id="rId29"/>
    <p:sldId id="264" r:id="rId30"/>
    <p:sldId id="265" r:id="rId31"/>
    <p:sldId id="266" r:id="rId32"/>
    <p:sldId id="267" r:id="rId33"/>
    <p:sldId id="268" r:id="rId34"/>
    <p:sldId id="269" r:id="rId35"/>
    <p:sldId id="270" r:id="rId36"/>
    <p:sldId id="271" r:id="rId37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Roboto" charset="1" panose="02000000000000000000"/>
      <p:regular r:id="rId10"/>
    </p:embeddedFont>
    <p:embeddedFont>
      <p:font typeface="Roboto Bold" charset="1" panose="02000000000000000000"/>
      <p:regular r:id="rId11"/>
    </p:embeddedFont>
    <p:embeddedFont>
      <p:font typeface="Roboto Italics" charset="1" panose="02000000000000000000"/>
      <p:regular r:id="rId12"/>
    </p:embeddedFont>
    <p:embeddedFont>
      <p:font typeface="Roboto Bold Italics" charset="1" panose="02000000000000000000"/>
      <p:regular r:id="rId13"/>
    </p:embeddedFont>
    <p:embeddedFont>
      <p:font typeface="Muli Bold" charset="1" panose="00000800000000000000"/>
      <p:regular r:id="rId14"/>
    </p:embeddedFont>
    <p:embeddedFont>
      <p:font typeface="Muli Bold Bold" charset="1" panose="00000900000000000000"/>
      <p:regular r:id="rId15"/>
    </p:embeddedFont>
    <p:embeddedFont>
      <p:font typeface="Muli Bold Italics" charset="1" panose="00000800000000000000"/>
      <p:regular r:id="rId16"/>
    </p:embeddedFont>
    <p:embeddedFont>
      <p:font typeface="Muli Bold Bold Italics" charset="1" panose="00000900000000000000"/>
      <p:regular r:id="rId17"/>
    </p:embeddedFont>
    <p:embeddedFont>
      <p:font typeface="Muli Regular" charset="1" panose="00000500000000000000"/>
      <p:regular r:id="rId18"/>
    </p:embeddedFont>
    <p:embeddedFont>
      <p:font typeface="Muli Regular Bold" charset="1" panose="00000700000000000000"/>
      <p:regular r:id="rId19"/>
    </p:embeddedFont>
    <p:embeddedFont>
      <p:font typeface="Muli Regular Italics" charset="1" panose="00000500000000000000"/>
      <p:regular r:id="rId20"/>
    </p:embeddedFont>
    <p:embeddedFont>
      <p:font typeface="Muli Regular Bold Italics" charset="1" panose="0000070000000000000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slides/slide1.xml" Type="http://schemas.openxmlformats.org/officeDocument/2006/relationships/slide"/><Relationship Id="rId23" Target="slides/slide2.xml" Type="http://schemas.openxmlformats.org/officeDocument/2006/relationships/slide"/><Relationship Id="rId24" Target="slides/slide3.xml" Type="http://schemas.openxmlformats.org/officeDocument/2006/relationships/slide"/><Relationship Id="rId25" Target="slides/slide4.xml" Type="http://schemas.openxmlformats.org/officeDocument/2006/relationships/slide"/><Relationship Id="rId26" Target="slides/slide5.xml" Type="http://schemas.openxmlformats.org/officeDocument/2006/relationships/slide"/><Relationship Id="rId27" Target="slides/slide6.xml" Type="http://schemas.openxmlformats.org/officeDocument/2006/relationships/slide"/><Relationship Id="rId28" Target="slides/slide7.xml" Type="http://schemas.openxmlformats.org/officeDocument/2006/relationships/slide"/><Relationship Id="rId29" Target="slides/slide8.xml" Type="http://schemas.openxmlformats.org/officeDocument/2006/relationships/slide"/><Relationship Id="rId3" Target="viewProps.xml" Type="http://schemas.openxmlformats.org/officeDocument/2006/relationships/viewProps"/><Relationship Id="rId30" Target="slides/slide9.xml" Type="http://schemas.openxmlformats.org/officeDocument/2006/relationships/slide"/><Relationship Id="rId31" Target="slides/slide10.xml" Type="http://schemas.openxmlformats.org/officeDocument/2006/relationships/slide"/><Relationship Id="rId32" Target="slides/slide11.xml" Type="http://schemas.openxmlformats.org/officeDocument/2006/relationships/slide"/><Relationship Id="rId33" Target="slides/slide12.xml" Type="http://schemas.openxmlformats.org/officeDocument/2006/relationships/slide"/><Relationship Id="rId34" Target="slides/slide13.xml" Type="http://schemas.openxmlformats.org/officeDocument/2006/relationships/slide"/><Relationship Id="rId35" Target="slides/slide14.xml" Type="http://schemas.openxmlformats.org/officeDocument/2006/relationships/slide"/><Relationship Id="rId36" Target="slides/slide15.xml" Type="http://schemas.openxmlformats.org/officeDocument/2006/relationships/slide"/><Relationship Id="rId37" Target="slides/slide16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svg" Type="http://schemas.openxmlformats.org/officeDocument/2006/relationships/image"/><Relationship Id="rId2" Target="../media/image22.png" Type="http://schemas.openxmlformats.org/officeDocument/2006/relationships/image"/><Relationship Id="rId3" Target="../media/image23.svg" Type="http://schemas.openxmlformats.org/officeDocument/2006/relationships/image"/><Relationship Id="rId4" Target="../media/image30.png" Type="http://schemas.openxmlformats.org/officeDocument/2006/relationships/image"/><Relationship Id="rId5" Target="../media/image31.png" Type="http://schemas.openxmlformats.org/officeDocument/2006/relationships/image"/><Relationship Id="rId6" Target="../media/image19.png" Type="http://schemas.openxmlformats.org/officeDocument/2006/relationships/image"/><Relationship Id="rId7" Target="../media/image20.svg" Type="http://schemas.openxmlformats.org/officeDocument/2006/relationships/image"/><Relationship Id="rId8" Target="../media/image9.png" Type="http://schemas.openxmlformats.org/officeDocument/2006/relationships/image"/><Relationship Id="rId9" Target="../media/image16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png" Type="http://schemas.openxmlformats.org/officeDocument/2006/relationships/image"/><Relationship Id="rId3" Target="../media/image27.jpeg" Type="http://schemas.openxmlformats.org/officeDocument/2006/relationships/image"/><Relationship Id="rId4" Target="../media/image28.png" Type="http://schemas.openxmlformats.org/officeDocument/2006/relationships/image"/><Relationship Id="rId5" Target="../media/image29.svg" Type="http://schemas.openxmlformats.org/officeDocument/2006/relationships/image"/><Relationship Id="rId6" Target="../media/image9.png" Type="http://schemas.openxmlformats.org/officeDocument/2006/relationships/image"/><Relationship Id="rId7" Target="../media/image22.png" Type="http://schemas.openxmlformats.org/officeDocument/2006/relationships/image"/><Relationship Id="rId8" Target="../media/image23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Relationship Id="rId5" Target="../media/image5.png" Type="http://schemas.openxmlformats.org/officeDocument/2006/relationships/image"/><Relationship Id="rId6" Target="../media/image33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4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5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6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7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9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jpe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5.png" Type="http://schemas.openxmlformats.org/officeDocument/2006/relationships/image"/><Relationship Id="rId6" Target="../media/image10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Relationship Id="rId3" Target="../media/image12.jpeg" Type="http://schemas.openxmlformats.org/officeDocument/2006/relationships/image"/><Relationship Id="rId4" Target="../media/image13.jpeg" Type="http://schemas.openxmlformats.org/officeDocument/2006/relationships/image"/><Relationship Id="rId5" Target="../media/image14.jpeg" Type="http://schemas.openxmlformats.org/officeDocument/2006/relationships/image"/><Relationship Id="rId6" Target="../media/image9.png" Type="http://schemas.openxmlformats.org/officeDocument/2006/relationships/image"/><Relationship Id="rId7" Target="../media/image7.png" Type="http://schemas.openxmlformats.org/officeDocument/2006/relationships/image"/><Relationship Id="rId8" Target="../media/image8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jpeg" Type="http://schemas.openxmlformats.org/officeDocument/2006/relationships/image"/><Relationship Id="rId3" Target="../media/image16.png" Type="http://schemas.openxmlformats.org/officeDocument/2006/relationships/image"/><Relationship Id="rId4" Target="../media/image17.svg" Type="http://schemas.openxmlformats.org/officeDocument/2006/relationships/image"/><Relationship Id="rId5" Target="../media/image9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.svg" Type="http://schemas.openxmlformats.org/officeDocument/2006/relationships/image"/><Relationship Id="rId2" Target="../media/image9.png" Type="http://schemas.openxmlformats.org/officeDocument/2006/relationships/image"/><Relationship Id="rId3" Target="../media/image18.pn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21.png" Type="http://schemas.openxmlformats.org/officeDocument/2006/relationships/image"/><Relationship Id="rId7" Target="../media/image22.png" Type="http://schemas.openxmlformats.org/officeDocument/2006/relationships/image"/><Relationship Id="rId8" Target="../media/image23.svg" Type="http://schemas.openxmlformats.org/officeDocument/2006/relationships/image"/><Relationship Id="rId9" Target="../media/image7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jpeg" Type="http://schemas.openxmlformats.org/officeDocument/2006/relationships/image"/><Relationship Id="rId3" Target="../media/image25.png" Type="http://schemas.openxmlformats.org/officeDocument/2006/relationships/image"/><Relationship Id="rId4" Target="../media/image26.svg" Type="http://schemas.openxmlformats.org/officeDocument/2006/relationships/image"/><Relationship Id="rId5" Target="../media/image9.pn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jpeg" Type="http://schemas.openxmlformats.org/officeDocument/2006/relationships/image"/><Relationship Id="rId3" Target="../media/image25.png" Type="http://schemas.openxmlformats.org/officeDocument/2006/relationships/image"/><Relationship Id="rId4" Target="../media/image26.svg" Type="http://schemas.openxmlformats.org/officeDocument/2006/relationships/image"/><Relationship Id="rId5" Target="../media/image9.pn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jpeg" Type="http://schemas.openxmlformats.org/officeDocument/2006/relationships/image"/><Relationship Id="rId3" Target="../media/image9.png" Type="http://schemas.openxmlformats.org/officeDocument/2006/relationships/image"/><Relationship Id="rId4" Target="../media/image28.png" Type="http://schemas.openxmlformats.org/officeDocument/2006/relationships/image"/><Relationship Id="rId5" Target="../media/image29.svg" Type="http://schemas.openxmlformats.org/officeDocument/2006/relationships/image"/><Relationship Id="rId6" Target="../media/image22.png" Type="http://schemas.openxmlformats.org/officeDocument/2006/relationships/image"/><Relationship Id="rId7" Target="../media/image23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B92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2650958" y="3667182"/>
            <a:ext cx="5637042" cy="6619818"/>
          </a:xfrm>
          <a:prstGeom prst="rect">
            <a:avLst/>
          </a:prstGeom>
          <a:solidFill>
            <a:srgbClr val="FFFFFF"/>
          </a:solidFill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0" t="36101" r="0" b="36101"/>
          <a:stretch>
            <a:fillRect/>
          </a:stretch>
        </p:blipFill>
        <p:spPr>
          <a:xfrm flipH="false" flipV="false" rot="0">
            <a:off x="-204719" y="-224451"/>
            <a:ext cx="18697437" cy="3891633"/>
          </a:xfrm>
          <a:prstGeom prst="rect">
            <a:avLst/>
          </a:prstGeom>
        </p:spPr>
      </p:pic>
      <p:sp>
        <p:nvSpPr>
          <p:cNvPr name="AutoShape 4" id="4"/>
          <p:cNvSpPr/>
          <p:nvPr/>
        </p:nvSpPr>
        <p:spPr>
          <a:xfrm rot="0">
            <a:off x="13325790" y="6640625"/>
            <a:ext cx="3909677" cy="0"/>
          </a:xfrm>
          <a:prstGeom prst="line">
            <a:avLst/>
          </a:prstGeom>
          <a:ln cap="rnd" w="19050">
            <a:solidFill>
              <a:srgbClr val="10110F"/>
            </a:solidFill>
            <a:prstDash val="solid"/>
            <a:headEnd type="none" len="sm" w="sm"/>
            <a:tailEnd type="none" len="sm" w="sm"/>
          </a:ln>
        </p:spPr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60" t="21264" r="6608" b="71845"/>
          <a:stretch>
            <a:fillRect/>
          </a:stretch>
        </p:blipFill>
        <p:spPr>
          <a:xfrm flipH="false" flipV="false" rot="0">
            <a:off x="1028700" y="8720457"/>
            <a:ext cx="5988801" cy="442593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13293544" y="4875792"/>
            <a:ext cx="3974169" cy="821328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1028700" y="5678070"/>
            <a:ext cx="10509034" cy="18870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7475"/>
              </a:lnSpc>
            </a:pPr>
            <a:r>
              <a:rPr lang="en-US" sz="6500" spc="-65">
                <a:solidFill>
                  <a:srgbClr val="10110F"/>
                </a:solidFill>
                <a:latin typeface="Muli Bold Bold"/>
              </a:rPr>
              <a:t>Effective Business Communication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7764728"/>
            <a:ext cx="9092092" cy="4677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899"/>
              </a:lnSpc>
            </a:pPr>
            <a:r>
              <a:rPr lang="en-US" sz="2799">
                <a:solidFill>
                  <a:srgbClr val="10110F"/>
                </a:solidFill>
                <a:latin typeface="Muli Regular"/>
              </a:rPr>
              <a:t>is critical to your company’s growth and success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3349623" y="7448550"/>
            <a:ext cx="3909677" cy="1809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99"/>
              </a:lnSpc>
            </a:pPr>
            <a:r>
              <a:rPr lang="en-US" sz="3999">
                <a:solidFill>
                  <a:srgbClr val="10110F"/>
                </a:solidFill>
                <a:latin typeface="Muli Bold"/>
              </a:rPr>
              <a:t>Keep your customers engaged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4844707"/>
            <a:ext cx="8115300" cy="4417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44"/>
              </a:lnSpc>
            </a:pPr>
            <a:r>
              <a:rPr lang="en-US" sz="2499">
                <a:solidFill>
                  <a:srgbClr val="10110F"/>
                </a:solidFill>
                <a:latin typeface="Muli Regular Bold"/>
              </a:rPr>
              <a:t>ZERIX TEXT IS A TEXT MESSAGING SYSTEM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60" t="21264" r="6608" b="71845"/>
          <a:stretch>
            <a:fillRect/>
          </a:stretch>
        </p:blipFill>
        <p:spPr>
          <a:xfrm flipH="false" flipV="false" rot="0">
            <a:off x="1314450" y="2394671"/>
            <a:ext cx="3851533" cy="284642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0" y="4637250"/>
            <a:ext cx="9890153" cy="564975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10509328" y="1190443"/>
            <a:ext cx="7339699" cy="7790382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314450" y="1353800"/>
            <a:ext cx="8115300" cy="8646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600"/>
              </a:lnSpc>
              <a:spcBef>
                <a:spcPct val="0"/>
              </a:spcBef>
            </a:pPr>
            <a:r>
              <a:rPr lang="en-US" sz="6000">
                <a:solidFill>
                  <a:srgbClr val="000000"/>
                </a:solidFill>
                <a:latin typeface="Muli Bold"/>
              </a:rPr>
              <a:t>Data Inquiry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314450" y="3084211"/>
            <a:ext cx="8115300" cy="10977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79"/>
              </a:lnSpc>
            </a:pPr>
            <a:r>
              <a:rPr lang="en-US" sz="3199">
                <a:solidFill>
                  <a:srgbClr val="000000"/>
                </a:solidFill>
                <a:latin typeface="Muli Regular"/>
              </a:rPr>
              <a:t>Using </a:t>
            </a:r>
            <a:r>
              <a:rPr lang="en-US" sz="3199">
                <a:solidFill>
                  <a:srgbClr val="FCAF03"/>
                </a:solidFill>
                <a:latin typeface="Muli Regular Bold"/>
              </a:rPr>
              <a:t>Keywords</a:t>
            </a:r>
            <a:r>
              <a:rPr lang="en-US" sz="3199">
                <a:solidFill>
                  <a:srgbClr val="000000"/>
                </a:solidFill>
                <a:latin typeface="Muli Regular"/>
              </a:rPr>
              <a:t>, people can get important information from your database.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5196451" y="1028700"/>
            <a:ext cx="2383064" cy="323486"/>
            <a:chOff x="0" y="0"/>
            <a:chExt cx="3177419" cy="431315"/>
          </a:xfrm>
        </p:grpSpPr>
        <p:pic>
          <p:nvPicPr>
            <p:cNvPr name="Picture 8" id="8"/>
            <p:cNvPicPr>
              <a:picLocks noChangeAspect="true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0"/>
              <a:ext cx="431315" cy="431315"/>
            </a:xfrm>
            <a:prstGeom prst="rect">
              <a:avLst/>
            </a:prstGeom>
          </p:spPr>
        </p:pic>
        <p:sp>
          <p:nvSpPr>
            <p:cNvPr name="TextBox 9" id="9"/>
            <p:cNvSpPr txBox="true"/>
            <p:nvPr/>
          </p:nvSpPr>
          <p:spPr>
            <a:xfrm rot="0">
              <a:off x="625752" y="-23769"/>
              <a:ext cx="2551667" cy="4550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Roboto"/>
                </a:rPr>
                <a:t>Text from client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1006868" y="8980825"/>
            <a:ext cx="3767234" cy="348236"/>
            <a:chOff x="0" y="0"/>
            <a:chExt cx="5022979" cy="464315"/>
          </a:xfrm>
        </p:grpSpPr>
        <p:pic>
          <p:nvPicPr>
            <p:cNvPr name="Picture 11" id="11"/>
            <p:cNvPicPr>
              <a:picLocks noChangeAspect="true"/>
            </p:cNvPicPr>
            <p:nvPr/>
          </p:nvPicPr>
          <p:blipFill>
            <a:blip r:embed="rId8"/>
            <a:srcRect l="0" t="0" r="0" b="0"/>
            <a:stretch>
              <a:fillRect/>
            </a:stretch>
          </p:blipFill>
          <p:spPr>
            <a:xfrm flipH="false" flipV="false" rot="0">
              <a:off x="0" y="0"/>
              <a:ext cx="460833" cy="454496"/>
            </a:xfrm>
            <a:prstGeom prst="rect">
              <a:avLst/>
            </a:prstGeom>
          </p:spPr>
        </p:pic>
        <p:sp>
          <p:nvSpPr>
            <p:cNvPr name="TextBox 12" id="12"/>
            <p:cNvSpPr txBox="true"/>
            <p:nvPr/>
          </p:nvSpPr>
          <p:spPr>
            <a:xfrm rot="0">
              <a:off x="637090" y="9231"/>
              <a:ext cx="4385889" cy="4550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Roboto"/>
                </a:rPr>
                <a:t>ZerixText Auto-Reply</a:t>
              </a:r>
            </a:p>
          </p:txBody>
        </p:sp>
      </p:grpSp>
      <p:pic>
        <p:nvPicPr>
          <p:cNvPr name="Picture 13" id="13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16661884" y="8560285"/>
            <a:ext cx="937598" cy="924706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160" t="21264" r="6608" b="71845"/>
          <a:stretch>
            <a:fillRect/>
          </a:stretch>
        </p:blipFill>
        <p:spPr>
          <a:xfrm flipH="true" flipV="false" rot="0">
            <a:off x="0" y="9832344"/>
            <a:ext cx="18288000" cy="135154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0" y="3232438"/>
            <a:ext cx="5343879" cy="7801284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5625150" y="3378560"/>
            <a:ext cx="12336322" cy="419435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" t="0" r="34" b="0"/>
          <a:stretch>
            <a:fillRect/>
          </a:stretch>
        </p:blipFill>
        <p:spPr>
          <a:xfrm flipH="false" flipV="false" rot="5400000">
            <a:off x="6009056" y="8120012"/>
            <a:ext cx="399195" cy="399534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16321702" y="1028700"/>
            <a:ext cx="937598" cy="924706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160" t="21264" r="6608" b="71845"/>
          <a:stretch>
            <a:fillRect/>
          </a:stretch>
        </p:blipFill>
        <p:spPr>
          <a:xfrm flipH="false" flipV="false" rot="5400000">
            <a:off x="12761773" y="4742132"/>
            <a:ext cx="10861953" cy="802736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6785744" y="8101131"/>
            <a:ext cx="9257207" cy="8912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84"/>
              </a:lnSpc>
            </a:pPr>
            <a:r>
              <a:rPr lang="en-US" sz="2800">
                <a:solidFill>
                  <a:srgbClr val="000000"/>
                </a:solidFill>
                <a:latin typeface="Muli Regular"/>
              </a:rPr>
              <a:t>ZERIX automatically gets the data from your database and sends it to your client via SMS.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008887" y="2735093"/>
            <a:ext cx="6408881" cy="6434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1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Muli Bold"/>
              </a:rPr>
              <a:t>Sample Database</a:t>
            </a:r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160" t="21264" r="6608" b="71845"/>
          <a:stretch>
            <a:fillRect/>
          </a:stretch>
        </p:blipFill>
        <p:spPr>
          <a:xfrm flipH="false" flipV="false" rot="0">
            <a:off x="1314450" y="2394671"/>
            <a:ext cx="3851533" cy="284642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1314450" y="1353800"/>
            <a:ext cx="8115300" cy="8646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600"/>
              </a:lnSpc>
              <a:spcBef>
                <a:spcPct val="0"/>
              </a:spcBef>
            </a:pPr>
            <a:r>
              <a:rPr lang="en-US" sz="6000">
                <a:solidFill>
                  <a:srgbClr val="000000"/>
                </a:solidFill>
                <a:latin typeface="Muli Bold"/>
              </a:rPr>
              <a:t>Auto-Billing Reminder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B92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6495588" y="1583589"/>
            <a:ext cx="763712" cy="753211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0" t="0" r="34" b="0"/>
          <a:stretch>
            <a:fillRect/>
          </a:stretch>
        </p:blipFill>
        <p:spPr>
          <a:xfrm flipH="false" flipV="false" rot="0">
            <a:off x="0" y="0"/>
            <a:ext cx="10278270" cy="10287000"/>
          </a:xfrm>
          <a:prstGeom prst="rect">
            <a:avLst/>
          </a:prstGeom>
        </p:spPr>
      </p:pic>
      <p:sp>
        <p:nvSpPr>
          <p:cNvPr name="AutoShape 4" id="4"/>
          <p:cNvSpPr/>
          <p:nvPr/>
        </p:nvSpPr>
        <p:spPr>
          <a:xfrm rot="0">
            <a:off x="5139135" y="0"/>
            <a:ext cx="13667311" cy="10822997"/>
          </a:xfrm>
          <a:prstGeom prst="rect">
            <a:avLst/>
          </a:prstGeom>
          <a:solidFill>
            <a:srgbClr val="FFFFFF"/>
          </a:solidFill>
        </p:spPr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60" t="21264" r="6608" b="71845"/>
          <a:stretch>
            <a:fillRect/>
          </a:stretch>
        </p:blipFill>
        <p:spPr>
          <a:xfrm flipH="false" flipV="false" rot="0">
            <a:off x="8457934" y="2617472"/>
            <a:ext cx="4802310" cy="354908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6321702" y="1436850"/>
            <a:ext cx="937598" cy="924706"/>
          </a:xfrm>
          <a:prstGeom prst="rect">
            <a:avLst/>
          </a:prstGeom>
        </p:spPr>
      </p:pic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2810295" y="538740"/>
            <a:ext cx="4657679" cy="9465567"/>
            <a:chOff x="0" y="0"/>
            <a:chExt cx="5001260" cy="10163810"/>
          </a:xfrm>
        </p:grpSpPr>
        <p:sp>
          <p:nvSpPr>
            <p:cNvPr name="Freeform 8" id="8"/>
            <p:cNvSpPr/>
            <p:nvPr/>
          </p:nvSpPr>
          <p:spPr>
            <a:xfrm>
              <a:off x="0" y="0"/>
              <a:ext cx="5000993" cy="10163632"/>
            </a:xfrm>
            <a:custGeom>
              <a:avLst/>
              <a:gdLst/>
              <a:ahLst/>
              <a:cxnLst/>
              <a:rect r="r" b="b" t="t" l="l"/>
              <a:pathLst>
                <a:path h="10163632" w="5000993">
                  <a:moveTo>
                    <a:pt x="0" y="0"/>
                  </a:moveTo>
                  <a:lnTo>
                    <a:pt x="5000993" y="0"/>
                  </a:lnTo>
                  <a:lnTo>
                    <a:pt x="5000993" y="10163632"/>
                  </a:lnTo>
                  <a:lnTo>
                    <a:pt x="0" y="10163632"/>
                  </a:lnTo>
                  <a:close/>
                </a:path>
              </a:pathLst>
            </a:custGeom>
            <a:blipFill>
              <a:blip r:embed="rId5"/>
              <a:stretch>
                <a:fillRect l="-45" r="-40" t="0" b="1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>
              <a:off x="338760" y="288798"/>
              <a:ext cx="4330776" cy="9398000"/>
            </a:xfrm>
            <a:custGeom>
              <a:avLst/>
              <a:gdLst/>
              <a:ahLst/>
              <a:cxnLst/>
              <a:rect r="r" b="b" t="t" l="l"/>
              <a:pathLst>
                <a:path h="9398000" w="4330776">
                  <a:moveTo>
                    <a:pt x="3894366" y="9398000"/>
                  </a:moveTo>
                  <a:lnTo>
                    <a:pt x="436410" y="9398000"/>
                  </a:lnTo>
                  <a:cubicBezTo>
                    <a:pt x="195389" y="9398000"/>
                    <a:pt x="0" y="9202610"/>
                    <a:pt x="0" y="8961590"/>
                  </a:cubicBezTo>
                  <a:lnTo>
                    <a:pt x="0" y="436410"/>
                  </a:lnTo>
                  <a:cubicBezTo>
                    <a:pt x="0" y="195390"/>
                    <a:pt x="195389" y="0"/>
                    <a:pt x="436410" y="0"/>
                  </a:cubicBezTo>
                  <a:lnTo>
                    <a:pt x="861580" y="0"/>
                  </a:lnTo>
                  <a:cubicBezTo>
                    <a:pt x="902373" y="0"/>
                    <a:pt x="935444" y="33071"/>
                    <a:pt x="935444" y="73863"/>
                  </a:cubicBezTo>
                  <a:lnTo>
                    <a:pt x="935444" y="73863"/>
                  </a:lnTo>
                  <a:cubicBezTo>
                    <a:pt x="935444" y="225019"/>
                    <a:pt x="1057745" y="347688"/>
                    <a:pt x="1208913" y="348120"/>
                  </a:cubicBezTo>
                  <a:lnTo>
                    <a:pt x="3105874" y="353619"/>
                  </a:lnTo>
                  <a:cubicBezTo>
                    <a:pt x="3257651" y="354063"/>
                    <a:pt x="3380930" y="231140"/>
                    <a:pt x="3380930" y="79362"/>
                  </a:cubicBezTo>
                  <a:lnTo>
                    <a:pt x="3380930" y="73863"/>
                  </a:lnTo>
                  <a:cubicBezTo>
                    <a:pt x="3380930" y="33071"/>
                    <a:pt x="3414001" y="0"/>
                    <a:pt x="3454794" y="0"/>
                  </a:cubicBezTo>
                  <a:lnTo>
                    <a:pt x="3894366" y="0"/>
                  </a:lnTo>
                  <a:cubicBezTo>
                    <a:pt x="4135387" y="0"/>
                    <a:pt x="4330776" y="195390"/>
                    <a:pt x="4330776" y="436410"/>
                  </a:cubicBezTo>
                  <a:lnTo>
                    <a:pt x="4330776" y="8961603"/>
                  </a:lnTo>
                  <a:cubicBezTo>
                    <a:pt x="4330776" y="9202610"/>
                    <a:pt x="4135387" y="9398000"/>
                    <a:pt x="3894366" y="9398000"/>
                  </a:cubicBezTo>
                  <a:close/>
                </a:path>
              </a:pathLst>
            </a:custGeom>
            <a:blipFill>
              <a:blip r:embed="rId6"/>
              <a:stretch>
                <a:fillRect l="6380" r="6239" t="2841" b="4693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8457934" y="1551678"/>
            <a:ext cx="7125388" cy="8646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600"/>
              </a:lnSpc>
            </a:pPr>
            <a:r>
              <a:rPr lang="en-US" sz="6000">
                <a:solidFill>
                  <a:srgbClr val="171717"/>
                </a:solidFill>
                <a:latin typeface="Muli Bold"/>
              </a:rPr>
              <a:t>Collect Data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457934" y="3610555"/>
            <a:ext cx="7448979" cy="4773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9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Muli Bold"/>
              </a:rPr>
              <a:t>Anywhere, Anytime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228103" y="4297413"/>
            <a:ext cx="7585052" cy="1425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39753" indent="-269876" lvl="1">
              <a:lnSpc>
                <a:spcPts val="3875"/>
              </a:lnSpc>
              <a:buFont typeface="Arial"/>
              <a:buChar char="•"/>
            </a:pPr>
            <a:r>
              <a:rPr lang="en-US" sz="2500">
                <a:solidFill>
                  <a:srgbClr val="000000"/>
                </a:solidFill>
                <a:latin typeface="Muli Regular"/>
              </a:rPr>
              <a:t>Fully Automated Data Collection</a:t>
            </a:r>
          </a:p>
          <a:p>
            <a:pPr marL="539753" indent="-269876" lvl="1">
              <a:lnSpc>
                <a:spcPts val="3875"/>
              </a:lnSpc>
              <a:buFont typeface="Arial"/>
              <a:buChar char="•"/>
            </a:pPr>
            <a:r>
              <a:rPr lang="en-US" sz="1399">
                <a:solidFill>
                  <a:srgbClr val="000000"/>
                </a:solidFill>
                <a:latin typeface="Arimo"/>
              </a:rPr>
              <a:t>Make Data Driven Business Decisions</a:t>
            </a:r>
          </a:p>
          <a:p>
            <a:pPr marL="539753" indent="-269876" lvl="1">
              <a:lnSpc>
                <a:spcPts val="3875"/>
              </a:lnSpc>
              <a:buFont typeface="Arial"/>
              <a:buChar char="•"/>
            </a:pPr>
            <a:r>
              <a:rPr lang="en-US" sz="1399">
                <a:solidFill>
                  <a:srgbClr val="000000"/>
                </a:solidFill>
                <a:latin typeface="Arimo"/>
              </a:rPr>
              <a:t>Reduce Costs in gathering data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457934" y="6361162"/>
            <a:ext cx="7448979" cy="4773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9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Muli Bold"/>
              </a:rPr>
              <a:t>Data Collection Form Builder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228103" y="7038496"/>
            <a:ext cx="6786000" cy="2002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61342" indent="-280671" lvl="1">
              <a:lnSpc>
                <a:spcPts val="403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Muli Regular"/>
              </a:rPr>
              <a:t>Create simple and easy to fill out forms with customizable text fields</a:t>
            </a:r>
          </a:p>
          <a:p>
            <a:pPr marL="561342" indent="-280671" lvl="1">
              <a:lnSpc>
                <a:spcPts val="4030"/>
              </a:lnSpc>
              <a:buFont typeface="Arial"/>
              <a:buChar char="•"/>
            </a:pPr>
            <a:r>
              <a:rPr lang="en-US" sz="1499">
                <a:solidFill>
                  <a:srgbClr val="000000"/>
                </a:solidFill>
                <a:latin typeface="Arimo"/>
              </a:rPr>
              <a:t>Reduce the labor of time-consuming input of keywords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651625" y="2344356"/>
            <a:ext cx="14984749" cy="6913944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1829528" y="1076325"/>
            <a:ext cx="14628944" cy="8646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600"/>
              </a:lnSpc>
              <a:spcBef>
                <a:spcPct val="0"/>
              </a:spcBef>
            </a:pPr>
            <a:r>
              <a:rPr lang="en-US" sz="6000">
                <a:solidFill>
                  <a:srgbClr val="000000"/>
                </a:solidFill>
                <a:latin typeface="Muli Bold"/>
              </a:rPr>
              <a:t>Industry leaders use </a:t>
            </a:r>
            <a:r>
              <a:rPr lang="en-US" sz="6000">
                <a:solidFill>
                  <a:srgbClr val="FCAF03"/>
                </a:solidFill>
                <a:latin typeface="Muli Bold"/>
              </a:rPr>
              <a:t>ZerixText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740577" y="2344356"/>
            <a:ext cx="14806846" cy="7313917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1829528" y="1076325"/>
            <a:ext cx="14628944" cy="8646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600"/>
              </a:lnSpc>
              <a:spcBef>
                <a:spcPct val="0"/>
              </a:spcBef>
            </a:pPr>
            <a:r>
              <a:rPr lang="en-US" sz="6000">
                <a:solidFill>
                  <a:srgbClr val="000000"/>
                </a:solidFill>
                <a:latin typeface="Muli Bold"/>
              </a:rPr>
              <a:t>Industry leaders use </a:t>
            </a:r>
            <a:r>
              <a:rPr lang="en-US" sz="6000">
                <a:solidFill>
                  <a:srgbClr val="FCAF03"/>
                </a:solidFill>
                <a:latin typeface="Muli Bold"/>
              </a:rPr>
              <a:t>ZerixText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2174208" y="2344356"/>
            <a:ext cx="13939585" cy="7266379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1829528" y="1076325"/>
            <a:ext cx="14628944" cy="8646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600"/>
              </a:lnSpc>
              <a:spcBef>
                <a:spcPct val="0"/>
              </a:spcBef>
            </a:pPr>
            <a:r>
              <a:rPr lang="en-US" sz="6000">
                <a:solidFill>
                  <a:srgbClr val="000000"/>
                </a:solidFill>
                <a:latin typeface="Muli Bold"/>
              </a:rPr>
              <a:t>Industry leaders use </a:t>
            </a:r>
            <a:r>
              <a:rPr lang="en-US" sz="6000">
                <a:solidFill>
                  <a:srgbClr val="FCAF03"/>
                </a:solidFill>
                <a:latin typeface="Muli Bold"/>
              </a:rPr>
              <a:t>ZerixText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B92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347322" y="4686748"/>
            <a:ext cx="9593356" cy="1125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000000"/>
                </a:solidFill>
                <a:latin typeface="Muli Regular"/>
              </a:rPr>
              <a:t>Text messages have a 200% higher response rate than </a:t>
            </a:r>
          </a:p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000000"/>
                </a:solidFill>
                <a:latin typeface="Muli Regular"/>
              </a:rPr>
              <a:t>email, instant messaging, chat apps, social media and chatbots. </a:t>
            </a:r>
          </a:p>
          <a:p>
            <a:pPr algn="ctr" marL="0" indent="0" lvl="0">
              <a:lnSpc>
                <a:spcPts val="3080"/>
              </a:lnSpc>
              <a:spcBef>
                <a:spcPct val="0"/>
              </a:spcBef>
            </a:pPr>
            <a:r>
              <a:rPr lang="en-US" sz="2200">
                <a:solidFill>
                  <a:srgbClr val="000000"/>
                </a:solidFill>
                <a:latin typeface="Muli Regular"/>
              </a:rPr>
              <a:t>ZERIX is valuable in delivering critical information with a high success rate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0" t="34955" r="0" b="37941"/>
          <a:stretch>
            <a:fillRect/>
          </a:stretch>
        </p:blipFill>
        <p:spPr>
          <a:xfrm flipH="false" flipV="false" rot="0">
            <a:off x="-247383" y="-226768"/>
            <a:ext cx="18782766" cy="3393749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60" t="21264" r="6608" b="71845"/>
          <a:stretch>
            <a:fillRect/>
          </a:stretch>
        </p:blipFill>
        <p:spPr>
          <a:xfrm flipH="false" flipV="false" rot="0">
            <a:off x="6968800" y="7005767"/>
            <a:ext cx="4350401" cy="32151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028700" y="3690856"/>
            <a:ext cx="16230600" cy="6529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00"/>
              </a:lnSpc>
            </a:pPr>
            <a:r>
              <a:rPr lang="en-US" sz="4000" spc="-80">
                <a:solidFill>
                  <a:srgbClr val="000000"/>
                </a:solidFill>
                <a:latin typeface="Muli Regular"/>
              </a:rPr>
              <a:t>Struggling to manage business communications effectively?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6164392"/>
            <a:ext cx="16230600" cy="555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50"/>
              </a:lnSpc>
            </a:pPr>
            <a:r>
              <a:rPr lang="en-US" sz="3500" spc="-70">
                <a:solidFill>
                  <a:srgbClr val="000000"/>
                </a:solidFill>
                <a:latin typeface="Muli Regular"/>
              </a:rPr>
              <a:t>Please let us know how we can help.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929224" y="7679702"/>
            <a:ext cx="4429553" cy="555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50"/>
              </a:lnSpc>
            </a:pPr>
            <a:r>
              <a:rPr lang="en-US" sz="3500" spc="262">
                <a:solidFill>
                  <a:srgbClr val="000000"/>
                </a:solidFill>
                <a:latin typeface="Muli Bold Bold"/>
              </a:rPr>
              <a:t>THANK YOU.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347322" y="8388996"/>
            <a:ext cx="9593356" cy="12788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>
                <a:solidFill>
                  <a:srgbClr val="000000"/>
                </a:solidFill>
                <a:latin typeface="Muli Regular Bold"/>
              </a:rPr>
              <a:t>The ZERIX Team</a:t>
            </a:r>
          </a:p>
          <a:p>
            <a:pPr algn="ctr">
              <a:lnSpc>
                <a:spcPts val="3300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reachus@zerixtext.com • +632.89979000 loc 104</a:t>
            </a:r>
          </a:p>
          <a:p>
            <a:pPr algn="ctr" marL="0" indent="0" lvl="0">
              <a:lnSpc>
                <a:spcPts val="3300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www.zerixtext.com </a:t>
            </a:r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8467378" y="1028700"/>
            <a:ext cx="1353243" cy="13346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B92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288614" y="-267999"/>
            <a:ext cx="9432614" cy="10822997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6857364" y="851246"/>
            <a:ext cx="4470168" cy="9084498"/>
            <a:chOff x="0" y="0"/>
            <a:chExt cx="5001260" cy="10163810"/>
          </a:xfrm>
        </p:grpSpPr>
        <p:sp>
          <p:nvSpPr>
            <p:cNvPr name="Freeform 4" id="4"/>
            <p:cNvSpPr/>
            <p:nvPr/>
          </p:nvSpPr>
          <p:spPr>
            <a:xfrm>
              <a:off x="0" y="0"/>
              <a:ext cx="5000993" cy="10163632"/>
            </a:xfrm>
            <a:custGeom>
              <a:avLst/>
              <a:gdLst/>
              <a:ahLst/>
              <a:cxnLst/>
              <a:rect r="r" b="b" t="t" l="l"/>
              <a:pathLst>
                <a:path h="10163632" w="5000993">
                  <a:moveTo>
                    <a:pt x="0" y="0"/>
                  </a:moveTo>
                  <a:lnTo>
                    <a:pt x="5000993" y="0"/>
                  </a:lnTo>
                  <a:lnTo>
                    <a:pt x="5000993" y="10163632"/>
                  </a:lnTo>
                  <a:lnTo>
                    <a:pt x="0" y="10163632"/>
                  </a:lnTo>
                  <a:close/>
                </a:path>
              </a:pathLst>
            </a:custGeom>
            <a:blipFill>
              <a:blip r:embed="rId2"/>
              <a:stretch>
                <a:fillRect l="-45" r="-40" t="0" b="1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>
              <a:off x="338760" y="288798"/>
              <a:ext cx="4330776" cy="9398000"/>
            </a:xfrm>
            <a:custGeom>
              <a:avLst/>
              <a:gdLst/>
              <a:ahLst/>
              <a:cxnLst/>
              <a:rect r="r" b="b" t="t" l="l"/>
              <a:pathLst>
                <a:path h="9398000" w="4330776">
                  <a:moveTo>
                    <a:pt x="3894366" y="9398000"/>
                  </a:moveTo>
                  <a:lnTo>
                    <a:pt x="436410" y="9398000"/>
                  </a:lnTo>
                  <a:cubicBezTo>
                    <a:pt x="195389" y="9398000"/>
                    <a:pt x="0" y="9202610"/>
                    <a:pt x="0" y="8961590"/>
                  </a:cubicBezTo>
                  <a:lnTo>
                    <a:pt x="0" y="436410"/>
                  </a:lnTo>
                  <a:cubicBezTo>
                    <a:pt x="0" y="195390"/>
                    <a:pt x="195389" y="0"/>
                    <a:pt x="436410" y="0"/>
                  </a:cubicBezTo>
                  <a:lnTo>
                    <a:pt x="861580" y="0"/>
                  </a:lnTo>
                  <a:cubicBezTo>
                    <a:pt x="902373" y="0"/>
                    <a:pt x="935444" y="33071"/>
                    <a:pt x="935444" y="73863"/>
                  </a:cubicBezTo>
                  <a:lnTo>
                    <a:pt x="935444" y="73863"/>
                  </a:lnTo>
                  <a:cubicBezTo>
                    <a:pt x="935444" y="225019"/>
                    <a:pt x="1057745" y="347688"/>
                    <a:pt x="1208913" y="348120"/>
                  </a:cubicBezTo>
                  <a:lnTo>
                    <a:pt x="3105874" y="353619"/>
                  </a:lnTo>
                  <a:cubicBezTo>
                    <a:pt x="3257651" y="354063"/>
                    <a:pt x="3380930" y="231140"/>
                    <a:pt x="3380930" y="79362"/>
                  </a:cubicBezTo>
                  <a:lnTo>
                    <a:pt x="3380930" y="73863"/>
                  </a:lnTo>
                  <a:cubicBezTo>
                    <a:pt x="3380930" y="33071"/>
                    <a:pt x="3414001" y="0"/>
                    <a:pt x="3454794" y="0"/>
                  </a:cubicBezTo>
                  <a:lnTo>
                    <a:pt x="3894366" y="0"/>
                  </a:lnTo>
                  <a:cubicBezTo>
                    <a:pt x="4135387" y="0"/>
                    <a:pt x="4330776" y="195390"/>
                    <a:pt x="4330776" y="436410"/>
                  </a:cubicBezTo>
                  <a:lnTo>
                    <a:pt x="4330776" y="8961603"/>
                  </a:lnTo>
                  <a:cubicBezTo>
                    <a:pt x="4330776" y="9202610"/>
                    <a:pt x="4135387" y="9398000"/>
                    <a:pt x="3894366" y="9398000"/>
                  </a:cubicBezTo>
                  <a:close/>
                </a:path>
              </a:pathLst>
            </a:custGeom>
            <a:blipFill>
              <a:blip r:embed="rId3"/>
              <a:stretch>
                <a:fillRect l="-102235" r="-79545" t="2841" b="4693"/>
              </a:stretch>
            </a:blipFill>
          </p:spPr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60" t="21264" r="6608" b="71845"/>
          <a:stretch>
            <a:fillRect/>
          </a:stretch>
        </p:blipFill>
        <p:spPr>
          <a:xfrm flipH="false" flipV="false" rot="0">
            <a:off x="1028700" y="5111275"/>
            <a:ext cx="4802310" cy="354908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 rot="0">
            <a:off x="11963915" y="1595305"/>
            <a:ext cx="5295385" cy="1424134"/>
            <a:chOff x="0" y="0"/>
            <a:chExt cx="7060513" cy="1898845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-28575"/>
              <a:ext cx="6882653" cy="6694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149"/>
                </a:lnSpc>
                <a:spcBef>
                  <a:spcPct val="0"/>
                </a:spcBef>
              </a:pPr>
              <a:r>
                <a:rPr lang="en-US" sz="3191">
                  <a:solidFill>
                    <a:srgbClr val="10110F"/>
                  </a:solidFill>
                  <a:latin typeface="Muli Bold"/>
                </a:rPr>
                <a:t>Make Decisions Faster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873221"/>
              <a:ext cx="7060513" cy="10256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191"/>
                </a:lnSpc>
              </a:pPr>
              <a:r>
                <a:rPr lang="en-US" sz="2279">
                  <a:solidFill>
                    <a:srgbClr val="000000"/>
                  </a:solidFill>
                  <a:latin typeface="Muli Regular"/>
                </a:rPr>
                <a:t>Efficient transfer of important </a:t>
              </a:r>
              <a:r>
                <a:rPr lang="en-US" sz="1367">
                  <a:solidFill>
                    <a:srgbClr val="000000"/>
                  </a:solidFill>
                  <a:latin typeface="Muli Regular"/>
                </a:rPr>
                <a:t>information via SMS/text messages.</a:t>
              </a: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1028700" y="2062501"/>
            <a:ext cx="4902754" cy="2740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>
                <a:solidFill>
                  <a:srgbClr val="10110F"/>
                </a:solidFill>
                <a:latin typeface="Muli Bold"/>
              </a:rPr>
              <a:t>User Friendly  and Easy to Install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11963915" y="3685878"/>
            <a:ext cx="5161990" cy="1945305"/>
            <a:chOff x="0" y="0"/>
            <a:chExt cx="6882653" cy="2593740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-28575"/>
              <a:ext cx="6365614" cy="136431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149"/>
                </a:lnSpc>
                <a:spcBef>
                  <a:spcPct val="0"/>
                </a:spcBef>
              </a:pPr>
              <a:r>
                <a:rPr lang="en-US" sz="3191">
                  <a:solidFill>
                    <a:srgbClr val="10110F"/>
                  </a:solidFill>
                  <a:latin typeface="Muli Bold"/>
                </a:rPr>
                <a:t>Instant Response to your Queries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1568115"/>
              <a:ext cx="6882653" cy="10256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191"/>
                </a:lnSpc>
              </a:pPr>
              <a:r>
                <a:rPr lang="en-US" sz="2279">
                  <a:solidFill>
                    <a:srgbClr val="000000"/>
                  </a:solidFill>
                  <a:latin typeface="Muli Regular"/>
                </a:rPr>
                <a:t>Get real-time information.</a:t>
              </a:r>
            </a:p>
            <a:p>
              <a:pPr>
                <a:lnSpc>
                  <a:spcPts val="3191"/>
                </a:lnSpc>
              </a:pPr>
              <a:r>
                <a:rPr lang="en-US" sz="2279">
                  <a:solidFill>
                    <a:srgbClr val="000000"/>
                  </a:solidFill>
                  <a:latin typeface="Muli Regular"/>
                </a:rPr>
                <a:t>It works like an auto-responder.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1963915" y="6310365"/>
            <a:ext cx="5161990" cy="2316880"/>
            <a:chOff x="0" y="0"/>
            <a:chExt cx="6882653" cy="3089174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0" y="-28575"/>
              <a:ext cx="6365614" cy="136431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149"/>
                </a:lnSpc>
                <a:spcBef>
                  <a:spcPct val="0"/>
                </a:spcBef>
              </a:pPr>
              <a:r>
                <a:rPr lang="en-US" sz="3191">
                  <a:solidFill>
                    <a:srgbClr val="10110F"/>
                  </a:solidFill>
                  <a:latin typeface="Muli Bold"/>
                </a:rPr>
                <a:t>View Customized Reports on your PC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0" y="1535944"/>
              <a:ext cx="6882653" cy="155322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191"/>
                </a:lnSpc>
              </a:pPr>
              <a:r>
                <a:rPr lang="en-US" sz="2279">
                  <a:solidFill>
                    <a:srgbClr val="000000"/>
                  </a:solidFill>
                  <a:latin typeface="Muli Regular"/>
                </a:rPr>
                <a:t>Monitor your text correspondence using ZERIX </a:t>
              </a:r>
              <a:r>
                <a:rPr lang="en-US" sz="1094">
                  <a:solidFill>
                    <a:srgbClr val="000000"/>
                  </a:solidFill>
                  <a:latin typeface="Arimo"/>
                </a:rPr>
                <a:t>to attend to all your customer’s and staff queries.</a:t>
              </a:r>
            </a:p>
          </p:txBody>
        </p:sp>
      </p:grpSp>
      <p:pic>
        <p:nvPicPr>
          <p:cNvPr name="Picture 17" id="17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1028700" y="8333594"/>
            <a:ext cx="937598" cy="924706"/>
          </a:xfrm>
          <a:prstGeom prst="rect">
            <a:avLst/>
          </a:prstGeom>
        </p:spPr>
      </p:pic>
      <p:sp>
        <p:nvSpPr>
          <p:cNvPr name="AutoShape 18" id="18"/>
          <p:cNvSpPr/>
          <p:nvPr/>
        </p:nvSpPr>
        <p:spPr>
          <a:xfrm rot="0">
            <a:off x="5190428" y="4499503"/>
            <a:ext cx="377475" cy="1287993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" t="0" r="34" b="0"/>
          <a:stretch>
            <a:fillRect/>
          </a:stretch>
        </p:blipFill>
        <p:spPr>
          <a:xfrm flipH="false" flipV="false" rot="-10800000">
            <a:off x="8009730" y="0"/>
            <a:ext cx="1027827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300845" y="1028700"/>
            <a:ext cx="763712" cy="753211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1300845" y="3839803"/>
            <a:ext cx="6408881" cy="4480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3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Muli Bold"/>
              </a:rPr>
              <a:t>Info-on Demand Using Keywords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4464556"/>
            <a:ext cx="6437227" cy="7935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496571" indent="-248285" lvl="1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Muli Regular"/>
              </a:rPr>
              <a:t>Sales and Inventory figures</a:t>
            </a:r>
          </a:p>
          <a:p>
            <a:pPr marL="496571" indent="-248285" lvl="1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Muli Regular"/>
              </a:rPr>
              <a:t>Frequently Asked Questions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300845" y="5705769"/>
            <a:ext cx="6408881" cy="4480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3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Muli Bold"/>
              </a:rPr>
              <a:t>HR Reminders to Staff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6330522"/>
            <a:ext cx="6437227" cy="7935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496571" indent="-248285" lvl="1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Muli Regular"/>
              </a:rPr>
              <a:t>Staff Attendance Notification</a:t>
            </a:r>
          </a:p>
          <a:p>
            <a:pPr marL="496571" indent="-248285" lvl="1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Arimo"/>
              </a:rPr>
              <a:t>Leave Credits &amp; Benefits Inquiry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300845" y="7614178"/>
            <a:ext cx="6408881" cy="4480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3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Muli Bold"/>
              </a:rPr>
              <a:t>Data Collection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8238930"/>
            <a:ext cx="7397533" cy="7935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496571" indent="-248285" lvl="1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Muli Regular"/>
              </a:rPr>
              <a:t>Form-based with customized input fields</a:t>
            </a:r>
          </a:p>
          <a:p>
            <a:pPr marL="496571" indent="-248285" lvl="1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Arimo"/>
              </a:rPr>
              <a:t>Surveys and Feedback</a:t>
            </a:r>
          </a:p>
        </p:txBody>
      </p: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9957821" y="1028700"/>
            <a:ext cx="6093750" cy="12384022"/>
            <a:chOff x="0" y="0"/>
            <a:chExt cx="5001260" cy="10163810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5000993" cy="10163632"/>
            </a:xfrm>
            <a:custGeom>
              <a:avLst/>
              <a:gdLst/>
              <a:ahLst/>
              <a:cxnLst/>
              <a:rect r="r" b="b" t="t" l="l"/>
              <a:pathLst>
                <a:path h="10163632" w="5000993">
                  <a:moveTo>
                    <a:pt x="0" y="0"/>
                  </a:moveTo>
                  <a:lnTo>
                    <a:pt x="5000993" y="0"/>
                  </a:lnTo>
                  <a:lnTo>
                    <a:pt x="5000993" y="10163632"/>
                  </a:lnTo>
                  <a:lnTo>
                    <a:pt x="0" y="10163632"/>
                  </a:lnTo>
                  <a:close/>
                </a:path>
              </a:pathLst>
            </a:custGeom>
            <a:blipFill>
              <a:blip r:embed="rId5"/>
              <a:stretch>
                <a:fillRect l="-45" r="-40" t="0" b="1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>
              <a:off x="338760" y="288798"/>
              <a:ext cx="4330776" cy="9398000"/>
            </a:xfrm>
            <a:custGeom>
              <a:avLst/>
              <a:gdLst/>
              <a:ahLst/>
              <a:cxnLst/>
              <a:rect r="r" b="b" t="t" l="l"/>
              <a:pathLst>
                <a:path h="9398000" w="4330776">
                  <a:moveTo>
                    <a:pt x="3894366" y="9398000"/>
                  </a:moveTo>
                  <a:lnTo>
                    <a:pt x="436410" y="9398000"/>
                  </a:lnTo>
                  <a:cubicBezTo>
                    <a:pt x="195389" y="9398000"/>
                    <a:pt x="0" y="9202610"/>
                    <a:pt x="0" y="8961590"/>
                  </a:cubicBezTo>
                  <a:lnTo>
                    <a:pt x="0" y="436410"/>
                  </a:lnTo>
                  <a:cubicBezTo>
                    <a:pt x="0" y="195390"/>
                    <a:pt x="195389" y="0"/>
                    <a:pt x="436410" y="0"/>
                  </a:cubicBezTo>
                  <a:lnTo>
                    <a:pt x="861580" y="0"/>
                  </a:lnTo>
                  <a:cubicBezTo>
                    <a:pt x="902373" y="0"/>
                    <a:pt x="935444" y="33071"/>
                    <a:pt x="935444" y="73863"/>
                  </a:cubicBezTo>
                  <a:lnTo>
                    <a:pt x="935444" y="73863"/>
                  </a:lnTo>
                  <a:cubicBezTo>
                    <a:pt x="935444" y="225019"/>
                    <a:pt x="1057745" y="347688"/>
                    <a:pt x="1208913" y="348120"/>
                  </a:cubicBezTo>
                  <a:lnTo>
                    <a:pt x="3105874" y="353619"/>
                  </a:lnTo>
                  <a:cubicBezTo>
                    <a:pt x="3257651" y="354063"/>
                    <a:pt x="3380930" y="231140"/>
                    <a:pt x="3380930" y="79362"/>
                  </a:cubicBezTo>
                  <a:lnTo>
                    <a:pt x="3380930" y="73863"/>
                  </a:lnTo>
                  <a:cubicBezTo>
                    <a:pt x="3380930" y="33071"/>
                    <a:pt x="3414001" y="0"/>
                    <a:pt x="3454794" y="0"/>
                  </a:cubicBezTo>
                  <a:lnTo>
                    <a:pt x="3894366" y="0"/>
                  </a:lnTo>
                  <a:cubicBezTo>
                    <a:pt x="4135387" y="0"/>
                    <a:pt x="4330776" y="195390"/>
                    <a:pt x="4330776" y="436410"/>
                  </a:cubicBezTo>
                  <a:lnTo>
                    <a:pt x="4330776" y="8961603"/>
                  </a:lnTo>
                  <a:cubicBezTo>
                    <a:pt x="4330776" y="9202610"/>
                    <a:pt x="4135387" y="9398000"/>
                    <a:pt x="3894366" y="9398000"/>
                  </a:cubicBezTo>
                  <a:close/>
                </a:path>
              </a:pathLst>
            </a:custGeom>
            <a:blipFill>
              <a:blip r:embed="rId6"/>
              <a:stretch>
                <a:fillRect l="-38246" r="-143534" t="2841" b="4693"/>
              </a:stretch>
            </a:blip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1300845" y="2086711"/>
            <a:ext cx="7125388" cy="784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050"/>
              </a:lnSpc>
            </a:pPr>
            <a:r>
              <a:rPr lang="en-US" sz="5500">
                <a:solidFill>
                  <a:srgbClr val="171717"/>
                </a:solidFill>
                <a:latin typeface="Muli Bold"/>
              </a:rPr>
              <a:t>Sample Use Cases</a:t>
            </a:r>
          </a:p>
        </p:txBody>
      </p:sp>
      <p:pic>
        <p:nvPicPr>
          <p:cNvPr name="Picture 14" id="1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60" t="21264" r="6608" b="71845"/>
          <a:stretch>
            <a:fillRect/>
          </a:stretch>
        </p:blipFill>
        <p:spPr>
          <a:xfrm flipH="false" flipV="false" rot="0">
            <a:off x="1300845" y="3037221"/>
            <a:ext cx="4802310" cy="354908"/>
          </a:xfrm>
          <a:prstGeom prst="rect">
            <a:avLst/>
          </a:prstGeom>
        </p:spPr>
      </p:pic>
      <p:sp>
        <p:nvSpPr>
          <p:cNvPr name="AutoShape 15" id="15"/>
          <p:cNvSpPr/>
          <p:nvPr/>
        </p:nvSpPr>
        <p:spPr>
          <a:xfrm rot="0">
            <a:off x="6093630" y="2870936"/>
            <a:ext cx="392678" cy="871189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0"/>
            <a:ext cx="7166694" cy="10287000"/>
          </a:xfrm>
          <a:prstGeom prst="rect">
            <a:avLst/>
          </a:prstGeom>
          <a:solidFill>
            <a:srgbClr val="FFB923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1028700" y="1606706"/>
            <a:ext cx="8193319" cy="7379146"/>
            <a:chOff x="0" y="0"/>
            <a:chExt cx="10924425" cy="9838862"/>
          </a:xfrm>
        </p:grpSpPr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2"/>
            <a:srcRect l="39973" t="0" r="23801" b="0"/>
            <a:stretch>
              <a:fillRect/>
            </a:stretch>
          </p:blipFill>
          <p:spPr>
            <a:xfrm>
              <a:off x="0" y="0"/>
              <a:ext cx="3472142" cy="6389908"/>
            </a:xfrm>
            <a:prstGeom prst="rect">
              <a:avLst/>
            </a:prstGeom>
          </p:spPr>
        </p:pic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3"/>
            <a:srcRect l="6297" t="9392" r="0" b="31273"/>
            <a:stretch>
              <a:fillRect/>
            </a:stretch>
          </p:blipFill>
          <p:spPr>
            <a:xfrm>
              <a:off x="3726142" y="0"/>
              <a:ext cx="7198284" cy="6389908"/>
            </a:xfrm>
            <a:prstGeom prst="rect">
              <a:avLst/>
            </a:prstGeom>
          </p:spPr>
        </p:pic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4"/>
            <a:srcRect l="1880" t="0" r="1880" b="0"/>
            <a:stretch>
              <a:fillRect/>
            </a:stretch>
          </p:blipFill>
          <p:spPr>
            <a:xfrm>
              <a:off x="0" y="6643908"/>
              <a:ext cx="5462213" cy="3194954"/>
            </a:xfrm>
            <a:prstGeom prst="rect">
              <a:avLst/>
            </a:prstGeom>
          </p:spPr>
        </p:pic>
        <p:pic>
          <p:nvPicPr>
            <p:cNvPr name="Picture 7" id="7"/>
            <p:cNvPicPr>
              <a:picLocks noChangeAspect="true"/>
            </p:cNvPicPr>
            <p:nvPr/>
          </p:nvPicPr>
          <p:blipFill>
            <a:blip r:embed="rId5"/>
            <a:srcRect l="0" t="3991" r="0" b="3991"/>
            <a:stretch>
              <a:fillRect/>
            </a:stretch>
          </p:blipFill>
          <p:spPr>
            <a:xfrm>
              <a:off x="5716213" y="6643908"/>
              <a:ext cx="5208213" cy="3194954"/>
            </a:xfrm>
            <a:prstGeom prst="rect">
              <a:avLst/>
            </a:prstGeom>
          </p:spPr>
        </p:pic>
      </p:grpSp>
      <p:sp>
        <p:nvSpPr>
          <p:cNvPr name="TextBox 8" id="8"/>
          <p:cNvSpPr txBox="true"/>
          <p:nvPr/>
        </p:nvSpPr>
        <p:spPr>
          <a:xfrm rot="0">
            <a:off x="10201948" y="7696620"/>
            <a:ext cx="7397533" cy="15978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496574" indent="-248287" lvl="1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Muli Regular"/>
              </a:rPr>
              <a:t>News and Situational Alerts</a:t>
            </a:r>
          </a:p>
          <a:p>
            <a:pPr marL="496574" indent="-248287" lvl="1">
              <a:lnSpc>
                <a:spcPts val="3220"/>
              </a:lnSpc>
              <a:buFont typeface="Arial"/>
              <a:buChar char="•"/>
            </a:pPr>
            <a:r>
              <a:rPr lang="en-US" sz="800">
                <a:solidFill>
                  <a:srgbClr val="000000"/>
                </a:solidFill>
                <a:latin typeface="Arimo"/>
              </a:rPr>
              <a:t>Auto-Billing Reminders</a:t>
            </a:r>
          </a:p>
          <a:p>
            <a:pPr marL="496574" indent="-248287" lvl="1">
              <a:lnSpc>
                <a:spcPts val="3220"/>
              </a:lnSpc>
              <a:buFont typeface="Arial"/>
              <a:buChar char="•"/>
            </a:pPr>
            <a:r>
              <a:rPr lang="en-US" sz="800">
                <a:solidFill>
                  <a:srgbClr val="000000"/>
                </a:solidFill>
                <a:latin typeface="Arimo"/>
              </a:rPr>
              <a:t>Event Invitations and Registrations</a:t>
            </a:r>
          </a:p>
          <a:p>
            <a:pPr marL="496574" indent="-248287" lvl="1">
              <a:lnSpc>
                <a:spcPts val="3220"/>
              </a:lnSpc>
              <a:buFont typeface="Arial"/>
              <a:buChar char="•"/>
            </a:pPr>
            <a:r>
              <a:rPr lang="en-US" sz="800">
                <a:solidFill>
                  <a:srgbClr val="000000"/>
                </a:solidFill>
                <a:latin typeface="Arimo"/>
              </a:rPr>
              <a:t>Promos, Offers, Sales and Discounts</a:t>
            </a:r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16661884" y="8560285"/>
            <a:ext cx="937598" cy="924706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160" t="21264" r="6608" b="71845"/>
          <a:stretch>
            <a:fillRect/>
          </a:stretch>
        </p:blipFill>
        <p:spPr>
          <a:xfrm flipH="false" flipV="false" rot="0">
            <a:off x="10338021" y="2026835"/>
            <a:ext cx="4802310" cy="354908"/>
          </a:xfrm>
          <a:prstGeom prst="rect">
            <a:avLst/>
          </a:prstGeom>
        </p:spPr>
      </p:pic>
      <p:sp>
        <p:nvSpPr>
          <p:cNvPr name="TextBox 11" id="11"/>
          <p:cNvSpPr txBox="true"/>
          <p:nvPr/>
        </p:nvSpPr>
        <p:spPr>
          <a:xfrm rot="0">
            <a:off x="10338021" y="1076325"/>
            <a:ext cx="7125388" cy="784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050"/>
              </a:lnSpc>
            </a:pPr>
            <a:r>
              <a:rPr lang="en-US" sz="5500">
                <a:solidFill>
                  <a:srgbClr val="171717"/>
                </a:solidFill>
                <a:latin typeface="Muli Bold"/>
              </a:rPr>
              <a:t>Sample Use Cases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338021" y="2921699"/>
            <a:ext cx="6408881" cy="4385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40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Muli Bold"/>
              </a:rPr>
              <a:t>Product Orders via SMS/Text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01948" y="3460726"/>
            <a:ext cx="6437227" cy="1195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496574" indent="-248287" lvl="1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Muli Regular"/>
              </a:rPr>
              <a:t>Monitor Text Orders</a:t>
            </a:r>
          </a:p>
          <a:p>
            <a:pPr marL="496574" indent="-248287" lvl="1">
              <a:lnSpc>
                <a:spcPts val="3220"/>
              </a:lnSpc>
              <a:buFont typeface="Arial"/>
              <a:buChar char="•"/>
            </a:pPr>
            <a:r>
              <a:rPr lang="en-US" sz="800">
                <a:solidFill>
                  <a:srgbClr val="000000"/>
                </a:solidFill>
                <a:latin typeface="Arimo"/>
              </a:rPr>
              <a:t>Delivery Notifications</a:t>
            </a:r>
          </a:p>
          <a:p>
            <a:pPr marL="496574" indent="-248287" lvl="1">
              <a:lnSpc>
                <a:spcPts val="3220"/>
              </a:lnSpc>
              <a:buFont typeface="Arial"/>
              <a:buChar char="•"/>
            </a:pPr>
            <a:r>
              <a:rPr lang="en-US" sz="800">
                <a:solidFill>
                  <a:srgbClr val="000000"/>
                </a:solidFill>
                <a:latin typeface="Arimo"/>
              </a:rPr>
              <a:t>Customer Inquiries and Feedback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338021" y="5264126"/>
            <a:ext cx="6408881" cy="4385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40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Muli Bold"/>
              </a:rPr>
              <a:t>Safety and Security Alerts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201948" y="5803154"/>
            <a:ext cx="7397533" cy="391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496574" indent="-248287" lvl="1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Muli Regular"/>
              </a:rPr>
              <a:t>IT and Building Maintenance Support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338021" y="6657212"/>
            <a:ext cx="5371328" cy="8936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40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Muli Bold"/>
              </a:rPr>
              <a:t>Blast Text for Announcements &amp; Marketing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69101" r="0" b="0"/>
          <a:stretch>
            <a:fillRect/>
          </a:stretch>
        </p:blipFill>
        <p:spPr>
          <a:xfrm flipH="false" flipV="false" rot="0">
            <a:off x="-247383" y="-702115"/>
            <a:ext cx="18782766" cy="3869096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60" t="21264" r="6608" b="71845"/>
          <a:stretch>
            <a:fillRect/>
          </a:stretch>
        </p:blipFill>
        <p:spPr>
          <a:xfrm flipH="true" flipV="false" rot="0">
            <a:off x="0" y="9611226"/>
            <a:ext cx="18288000" cy="1351547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1028700" y="8040507"/>
            <a:ext cx="937598" cy="924706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12698312" y="3750371"/>
            <a:ext cx="359324" cy="5196461"/>
            <a:chOff x="0" y="0"/>
            <a:chExt cx="479099" cy="6928615"/>
          </a:xfrm>
        </p:grpSpPr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50" t="0" r="34" b="0"/>
            <a:stretch>
              <a:fillRect/>
            </a:stretch>
          </p:blipFill>
          <p:spPr>
            <a:xfrm flipH="false" flipV="false" rot="5400000">
              <a:off x="186" y="-186"/>
              <a:ext cx="437411" cy="437783"/>
            </a:xfrm>
            <a:prstGeom prst="rect">
              <a:avLst/>
            </a:prstGeom>
          </p:spPr>
        </p:pic>
        <p:pic>
          <p:nvPicPr>
            <p:cNvPr name="Picture 7" id="7"/>
            <p:cNvPicPr>
              <a:picLocks noChangeAspect="true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50" t="0" r="34" b="0"/>
            <a:stretch>
              <a:fillRect/>
            </a:stretch>
          </p:blipFill>
          <p:spPr>
            <a:xfrm flipH="false" flipV="false" rot="5400000">
              <a:off x="186" y="925305"/>
              <a:ext cx="437411" cy="437783"/>
            </a:xfrm>
            <a:prstGeom prst="rect">
              <a:avLst/>
            </a:prstGeom>
          </p:spPr>
        </p:pic>
        <p:pic>
          <p:nvPicPr>
            <p:cNvPr name="Picture 8" id="8"/>
            <p:cNvPicPr>
              <a:picLocks noChangeAspect="true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50" t="0" r="34" b="0"/>
            <a:stretch>
              <a:fillRect/>
            </a:stretch>
          </p:blipFill>
          <p:spPr>
            <a:xfrm flipH="false" flipV="false" rot="5400000">
              <a:off x="186" y="1855313"/>
              <a:ext cx="437411" cy="437783"/>
            </a:xfrm>
            <a:prstGeom prst="rect">
              <a:avLst/>
            </a:prstGeom>
          </p:spPr>
        </p:pic>
        <p:pic>
          <p:nvPicPr>
            <p:cNvPr name="Picture 9" id="9"/>
            <p:cNvPicPr>
              <a:picLocks noChangeAspect="true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50" t="0" r="34" b="0"/>
            <a:stretch>
              <a:fillRect/>
            </a:stretch>
          </p:blipFill>
          <p:spPr>
            <a:xfrm flipH="false" flipV="false" rot="5400000">
              <a:off x="186" y="2785785"/>
              <a:ext cx="437411" cy="437783"/>
            </a:xfrm>
            <a:prstGeom prst="rect">
              <a:avLst/>
            </a:prstGeom>
          </p:spPr>
        </p:pic>
        <p:pic>
          <p:nvPicPr>
            <p:cNvPr name="Picture 10" id="10"/>
            <p:cNvPicPr>
              <a:picLocks noChangeAspect="true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50" t="0" r="34" b="0"/>
            <a:stretch>
              <a:fillRect/>
            </a:stretch>
          </p:blipFill>
          <p:spPr>
            <a:xfrm flipH="false" flipV="false" rot="5400000">
              <a:off x="186" y="3669641"/>
              <a:ext cx="437411" cy="437783"/>
            </a:xfrm>
            <a:prstGeom prst="rect">
              <a:avLst/>
            </a:prstGeom>
          </p:spPr>
        </p:pic>
        <p:pic>
          <p:nvPicPr>
            <p:cNvPr name="Picture 11" id="11"/>
            <p:cNvPicPr>
              <a:picLocks noChangeAspect="true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50" t="0" r="34" b="0"/>
            <a:stretch>
              <a:fillRect/>
            </a:stretch>
          </p:blipFill>
          <p:spPr>
            <a:xfrm flipH="false" flipV="false" rot="5400000">
              <a:off x="186" y="4642386"/>
              <a:ext cx="437411" cy="437783"/>
            </a:xfrm>
            <a:prstGeom prst="rect">
              <a:avLst/>
            </a:prstGeom>
          </p:spPr>
        </p:pic>
        <p:pic>
          <p:nvPicPr>
            <p:cNvPr name="Picture 12" id="12"/>
            <p:cNvPicPr>
              <a:picLocks noChangeAspect="true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50" t="0" r="34" b="0"/>
            <a:stretch>
              <a:fillRect/>
            </a:stretch>
          </p:blipFill>
          <p:spPr>
            <a:xfrm flipH="false" flipV="false" rot="5400000">
              <a:off x="186" y="5580775"/>
              <a:ext cx="437411" cy="437783"/>
            </a:xfrm>
            <a:prstGeom prst="rect">
              <a:avLst/>
            </a:prstGeom>
          </p:spPr>
        </p:pic>
        <p:pic>
          <p:nvPicPr>
            <p:cNvPr name="Picture 13" id="13"/>
            <p:cNvPicPr>
              <a:picLocks noChangeAspect="true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50" t="0" r="34" b="0"/>
            <a:stretch>
              <a:fillRect/>
            </a:stretch>
          </p:blipFill>
          <p:spPr>
            <a:xfrm flipH="false" flipV="false" rot="5400000">
              <a:off x="41502" y="6491018"/>
              <a:ext cx="437411" cy="437783"/>
            </a:xfrm>
            <a:prstGeom prst="rect">
              <a:avLst/>
            </a:prstGeom>
          </p:spPr>
        </p:pic>
      </p:grpSp>
      <p:grpSp>
        <p:nvGrpSpPr>
          <p:cNvPr name="Group 14" id="14"/>
          <p:cNvGrpSpPr/>
          <p:nvPr/>
        </p:nvGrpSpPr>
        <p:grpSpPr>
          <a:xfrm rot="0">
            <a:off x="7507652" y="3747572"/>
            <a:ext cx="359324" cy="5196461"/>
            <a:chOff x="0" y="0"/>
            <a:chExt cx="479099" cy="6928615"/>
          </a:xfrm>
        </p:grpSpPr>
        <p:pic>
          <p:nvPicPr>
            <p:cNvPr name="Picture 15" id="15"/>
            <p:cNvPicPr>
              <a:picLocks noChangeAspect="true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50" t="0" r="34" b="0"/>
            <a:stretch>
              <a:fillRect/>
            </a:stretch>
          </p:blipFill>
          <p:spPr>
            <a:xfrm flipH="false" flipV="false" rot="5400000">
              <a:off x="186" y="-186"/>
              <a:ext cx="437411" cy="437783"/>
            </a:xfrm>
            <a:prstGeom prst="rect">
              <a:avLst/>
            </a:prstGeom>
          </p:spPr>
        </p:pic>
        <p:pic>
          <p:nvPicPr>
            <p:cNvPr name="Picture 16" id="16"/>
            <p:cNvPicPr>
              <a:picLocks noChangeAspect="true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50" t="0" r="34" b="0"/>
            <a:stretch>
              <a:fillRect/>
            </a:stretch>
          </p:blipFill>
          <p:spPr>
            <a:xfrm flipH="false" flipV="false" rot="5400000">
              <a:off x="186" y="925305"/>
              <a:ext cx="437411" cy="437783"/>
            </a:xfrm>
            <a:prstGeom prst="rect">
              <a:avLst/>
            </a:prstGeom>
          </p:spPr>
        </p:pic>
        <p:pic>
          <p:nvPicPr>
            <p:cNvPr name="Picture 17" id="17"/>
            <p:cNvPicPr>
              <a:picLocks noChangeAspect="true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50" t="0" r="34" b="0"/>
            <a:stretch>
              <a:fillRect/>
            </a:stretch>
          </p:blipFill>
          <p:spPr>
            <a:xfrm flipH="false" flipV="false" rot="5400000">
              <a:off x="186" y="1855313"/>
              <a:ext cx="437411" cy="437783"/>
            </a:xfrm>
            <a:prstGeom prst="rect">
              <a:avLst/>
            </a:prstGeom>
          </p:spPr>
        </p:pic>
        <p:pic>
          <p:nvPicPr>
            <p:cNvPr name="Picture 18" id="18"/>
            <p:cNvPicPr>
              <a:picLocks noChangeAspect="true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50" t="0" r="34" b="0"/>
            <a:stretch>
              <a:fillRect/>
            </a:stretch>
          </p:blipFill>
          <p:spPr>
            <a:xfrm flipH="false" flipV="false" rot="5400000">
              <a:off x="186" y="2785785"/>
              <a:ext cx="437411" cy="437783"/>
            </a:xfrm>
            <a:prstGeom prst="rect">
              <a:avLst/>
            </a:prstGeom>
          </p:spPr>
        </p:pic>
        <p:pic>
          <p:nvPicPr>
            <p:cNvPr name="Picture 19" id="19"/>
            <p:cNvPicPr>
              <a:picLocks noChangeAspect="true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50" t="0" r="34" b="0"/>
            <a:stretch>
              <a:fillRect/>
            </a:stretch>
          </p:blipFill>
          <p:spPr>
            <a:xfrm flipH="false" flipV="false" rot="5400000">
              <a:off x="186" y="3669641"/>
              <a:ext cx="437411" cy="437783"/>
            </a:xfrm>
            <a:prstGeom prst="rect">
              <a:avLst/>
            </a:prstGeom>
          </p:spPr>
        </p:pic>
        <p:pic>
          <p:nvPicPr>
            <p:cNvPr name="Picture 20" id="20"/>
            <p:cNvPicPr>
              <a:picLocks noChangeAspect="true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50" t="0" r="34" b="0"/>
            <a:stretch>
              <a:fillRect/>
            </a:stretch>
          </p:blipFill>
          <p:spPr>
            <a:xfrm flipH="false" flipV="false" rot="5400000">
              <a:off x="186" y="4642386"/>
              <a:ext cx="437411" cy="437783"/>
            </a:xfrm>
            <a:prstGeom prst="rect">
              <a:avLst/>
            </a:prstGeom>
          </p:spPr>
        </p:pic>
        <p:pic>
          <p:nvPicPr>
            <p:cNvPr name="Picture 21" id="21"/>
            <p:cNvPicPr>
              <a:picLocks noChangeAspect="true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50" t="0" r="34" b="0"/>
            <a:stretch>
              <a:fillRect/>
            </a:stretch>
          </p:blipFill>
          <p:spPr>
            <a:xfrm flipH="false" flipV="false" rot="5400000">
              <a:off x="186" y="5580775"/>
              <a:ext cx="437411" cy="437783"/>
            </a:xfrm>
            <a:prstGeom prst="rect">
              <a:avLst/>
            </a:prstGeom>
          </p:spPr>
        </p:pic>
        <p:pic>
          <p:nvPicPr>
            <p:cNvPr name="Picture 22" id="22"/>
            <p:cNvPicPr>
              <a:picLocks noChangeAspect="true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50" t="0" r="34" b="0"/>
            <a:stretch>
              <a:fillRect/>
            </a:stretch>
          </p:blipFill>
          <p:spPr>
            <a:xfrm flipH="false" flipV="false" rot="5400000">
              <a:off x="41502" y="6491018"/>
              <a:ext cx="437411" cy="437783"/>
            </a:xfrm>
            <a:prstGeom prst="rect">
              <a:avLst/>
            </a:prstGeom>
          </p:spPr>
        </p:pic>
      </p:grpSp>
      <p:sp>
        <p:nvSpPr>
          <p:cNvPr name="TextBox 23" id="23"/>
          <p:cNvSpPr txBox="true"/>
          <p:nvPr/>
        </p:nvSpPr>
        <p:spPr>
          <a:xfrm rot="0">
            <a:off x="1028700" y="1104900"/>
            <a:ext cx="6674108" cy="11709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020"/>
              </a:lnSpc>
              <a:spcBef>
                <a:spcPct val="0"/>
              </a:spcBef>
            </a:pPr>
            <a:r>
              <a:rPr lang="en-US" sz="8200">
                <a:solidFill>
                  <a:srgbClr val="FFFFFF"/>
                </a:solidFill>
                <a:latin typeface="Muli Bold"/>
              </a:rPr>
              <a:t>Key Features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028700" y="3882239"/>
            <a:ext cx="5872076" cy="6434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199"/>
              </a:lnSpc>
              <a:spcBef>
                <a:spcPct val="0"/>
              </a:spcBef>
            </a:pPr>
            <a:r>
              <a:rPr lang="en-US" sz="3999">
                <a:solidFill>
                  <a:srgbClr val="10110F"/>
                </a:solidFill>
                <a:latin typeface="Muli Bold Bold"/>
              </a:rPr>
              <a:t>Effortless and Intuitive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028700" y="4819402"/>
            <a:ext cx="5310777" cy="1317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500">
                <a:solidFill>
                  <a:srgbClr val="10110F"/>
                </a:solidFill>
                <a:latin typeface="Muli Regular"/>
              </a:rPr>
              <a:t>ZERIX Text will help you save time, cut costs effectively, and boost your organization’s productivity.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7995844" y="3707343"/>
            <a:ext cx="2870733" cy="3894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249"/>
              </a:lnSpc>
            </a:pPr>
            <a:r>
              <a:rPr lang="en-US" sz="2499">
                <a:solidFill>
                  <a:srgbClr val="000000"/>
                </a:solidFill>
                <a:latin typeface="Muli Regular"/>
              </a:rPr>
              <a:t>Collect Data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7995844" y="4393706"/>
            <a:ext cx="2870733" cy="3894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249"/>
              </a:lnSpc>
            </a:pPr>
            <a:r>
              <a:rPr lang="en-US" sz="2499">
                <a:solidFill>
                  <a:srgbClr val="000000"/>
                </a:solidFill>
                <a:latin typeface="Muli Regular"/>
              </a:rPr>
              <a:t>Info-On-Demand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7995844" y="5096167"/>
            <a:ext cx="2870733" cy="3894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249"/>
              </a:lnSpc>
            </a:pPr>
            <a:r>
              <a:rPr lang="en-US" sz="2499">
                <a:solidFill>
                  <a:srgbClr val="000000"/>
                </a:solidFill>
                <a:latin typeface="Muli Regular"/>
              </a:rPr>
              <a:t>Message Wall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7995844" y="5796821"/>
            <a:ext cx="2870733" cy="3894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249"/>
              </a:lnSpc>
            </a:pPr>
            <a:r>
              <a:rPr lang="en-US" sz="2499">
                <a:solidFill>
                  <a:srgbClr val="000000"/>
                </a:solidFill>
                <a:latin typeface="Muli Regular"/>
              </a:rPr>
              <a:t>Multi-User Access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7995844" y="6478093"/>
            <a:ext cx="2870733" cy="3894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249"/>
              </a:lnSpc>
            </a:pPr>
            <a:r>
              <a:rPr lang="en-US" sz="2499">
                <a:solidFill>
                  <a:srgbClr val="000000"/>
                </a:solidFill>
                <a:latin typeface="Muli Regular"/>
              </a:rPr>
              <a:t>Keyword Creation 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7995844" y="7893063"/>
            <a:ext cx="2870733" cy="3894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249"/>
              </a:lnSpc>
            </a:pPr>
            <a:r>
              <a:rPr lang="en-US" sz="2499">
                <a:solidFill>
                  <a:srgbClr val="000000"/>
                </a:solidFill>
                <a:latin typeface="Muli Regular"/>
              </a:rPr>
              <a:t>Remote Access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7995844" y="8575746"/>
            <a:ext cx="2870733" cy="3894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249"/>
              </a:lnSpc>
            </a:pPr>
            <a:r>
              <a:rPr lang="en-US" sz="2499">
                <a:solidFill>
                  <a:srgbClr val="000000"/>
                </a:solidFill>
                <a:latin typeface="Muli Regular"/>
              </a:rPr>
              <a:t>SMS API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3192473" y="3731321"/>
            <a:ext cx="3781239" cy="3894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249"/>
              </a:lnSpc>
            </a:pPr>
            <a:r>
              <a:rPr lang="en-US" sz="2499">
                <a:solidFill>
                  <a:srgbClr val="000000"/>
                </a:solidFill>
                <a:latin typeface="Muli Regular"/>
              </a:rPr>
              <a:t>Text Blasts / Reminders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3192473" y="4375326"/>
            <a:ext cx="3602123" cy="3894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249"/>
              </a:lnSpc>
            </a:pPr>
            <a:r>
              <a:rPr lang="en-US" sz="2499">
                <a:solidFill>
                  <a:srgbClr val="000000"/>
                </a:solidFill>
                <a:latin typeface="Muli Regular"/>
              </a:rPr>
              <a:t>Manage Queue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3192473" y="5747560"/>
            <a:ext cx="2870733" cy="3894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249"/>
              </a:lnSpc>
            </a:pPr>
            <a:r>
              <a:rPr lang="en-US" sz="2499">
                <a:solidFill>
                  <a:srgbClr val="000000"/>
                </a:solidFill>
                <a:latin typeface="Muli Regular"/>
              </a:rPr>
              <a:t>Auto-Reply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3192473" y="6459713"/>
            <a:ext cx="2870733" cy="3894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249"/>
              </a:lnSpc>
            </a:pPr>
            <a:r>
              <a:rPr lang="en-US" sz="2499">
                <a:solidFill>
                  <a:srgbClr val="000000"/>
                </a:solidFill>
                <a:latin typeface="Muli Regular"/>
              </a:rPr>
              <a:t>Built-in Phonebook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3192473" y="7170891"/>
            <a:ext cx="4034856" cy="3894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249"/>
              </a:lnSpc>
            </a:pPr>
            <a:r>
              <a:rPr lang="en-US" sz="2499">
                <a:solidFill>
                  <a:srgbClr val="000000"/>
                </a:solidFill>
                <a:latin typeface="Muli Regular"/>
              </a:rPr>
              <a:t>Easy Database Integration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3192473" y="7874683"/>
            <a:ext cx="2870733" cy="3894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249"/>
              </a:lnSpc>
            </a:pPr>
            <a:r>
              <a:rPr lang="en-US" sz="2499">
                <a:solidFill>
                  <a:srgbClr val="000000"/>
                </a:solidFill>
                <a:latin typeface="Muli Regular"/>
              </a:rPr>
              <a:t>Polls &amp; Voting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3201998" y="5077787"/>
            <a:ext cx="2870733" cy="3894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249"/>
              </a:lnSpc>
            </a:pPr>
            <a:r>
              <a:rPr lang="en-US" sz="2499">
                <a:solidFill>
                  <a:srgbClr val="000000"/>
                </a:solidFill>
                <a:latin typeface="Muli Regular"/>
              </a:rPr>
              <a:t>Import Contacts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3192473" y="8557365"/>
            <a:ext cx="2870733" cy="3894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249"/>
              </a:lnSpc>
            </a:pPr>
            <a:r>
              <a:rPr lang="en-US" sz="2499">
                <a:solidFill>
                  <a:srgbClr val="000000"/>
                </a:solidFill>
                <a:latin typeface="Muli Regular"/>
              </a:rPr>
              <a:t>Electronic Raffle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7963873" y="7189272"/>
            <a:ext cx="4072761" cy="3894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249"/>
              </a:lnSpc>
            </a:pPr>
            <a:r>
              <a:rPr lang="en-US" sz="2499">
                <a:solidFill>
                  <a:srgbClr val="000000"/>
                </a:solidFill>
                <a:latin typeface="Muli Regular"/>
              </a:rPr>
              <a:t>Custom Reports Generator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5951378" y="1207334"/>
            <a:ext cx="937598" cy="924706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207516" y="5279573"/>
            <a:ext cx="7334056" cy="3605911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1379055" y="3129696"/>
            <a:ext cx="5660482" cy="497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030"/>
              </a:lnSpc>
              <a:spcBef>
                <a:spcPct val="0"/>
              </a:spcBef>
            </a:pPr>
            <a:r>
              <a:rPr lang="en-US" sz="3100">
                <a:solidFill>
                  <a:srgbClr val="10110F"/>
                </a:solidFill>
                <a:latin typeface="Muli Bold"/>
              </a:rPr>
              <a:t>Simple Message Reply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379055" y="3821756"/>
            <a:ext cx="5806759" cy="408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uli Regular"/>
              </a:rPr>
              <a:t>Keyword Format: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379055" y="4268372"/>
            <a:ext cx="5806759" cy="5820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99"/>
              </a:lnSpc>
            </a:pPr>
            <a:r>
              <a:rPr lang="en-US" sz="3499">
                <a:solidFill>
                  <a:srgbClr val="FCAF03"/>
                </a:solidFill>
                <a:latin typeface="Muli Bold Bold"/>
              </a:rPr>
              <a:t>INQUIRE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617861" y="8788152"/>
            <a:ext cx="3767234" cy="348236"/>
            <a:chOff x="0" y="0"/>
            <a:chExt cx="5022979" cy="464315"/>
          </a:xfrm>
        </p:grpSpPr>
        <p:pic>
          <p:nvPicPr>
            <p:cNvPr name="Picture 8" id="8"/>
            <p:cNvPicPr>
              <a:picLocks noChangeAspect="true"/>
            </p:cNvPicPr>
            <p:nvPr/>
          </p:nvPicPr>
          <p:blipFill>
            <a:blip r:embed="rId2"/>
            <a:srcRect l="0" t="0" r="0" b="0"/>
            <a:stretch>
              <a:fillRect/>
            </a:stretch>
          </p:blipFill>
          <p:spPr>
            <a:xfrm flipH="false" flipV="false" rot="0">
              <a:off x="0" y="0"/>
              <a:ext cx="460833" cy="454496"/>
            </a:xfrm>
            <a:prstGeom prst="rect">
              <a:avLst/>
            </a:prstGeom>
          </p:spPr>
        </p:pic>
        <p:sp>
          <p:nvSpPr>
            <p:cNvPr name="TextBox 9" id="9"/>
            <p:cNvSpPr txBox="true"/>
            <p:nvPr/>
          </p:nvSpPr>
          <p:spPr>
            <a:xfrm rot="0">
              <a:off x="637090" y="9231"/>
              <a:ext cx="4385889" cy="4550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Roboto"/>
                </a:rPr>
                <a:t>ZerixText Auto-Reply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5798599" y="5077007"/>
            <a:ext cx="2383064" cy="323486"/>
            <a:chOff x="0" y="0"/>
            <a:chExt cx="3177419" cy="431315"/>
          </a:xfrm>
        </p:grpSpPr>
        <p:pic>
          <p:nvPicPr>
            <p:cNvPr name="Picture 11" id="11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0"/>
              <a:ext cx="431315" cy="431315"/>
            </a:xfrm>
            <a:prstGeom prst="rect">
              <a:avLst/>
            </a:prstGeom>
          </p:spPr>
        </p:pic>
        <p:sp>
          <p:nvSpPr>
            <p:cNvPr name="TextBox 12" id="12"/>
            <p:cNvSpPr txBox="true"/>
            <p:nvPr/>
          </p:nvSpPr>
          <p:spPr>
            <a:xfrm rot="0">
              <a:off x="625752" y="-23769"/>
              <a:ext cx="2551667" cy="4550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Roboto"/>
                </a:rPr>
                <a:t>Text from client</a:t>
              </a:r>
            </a:p>
          </p:txBody>
        </p:sp>
      </p:grpSp>
      <p:pic>
        <p:nvPicPr>
          <p:cNvPr name="Picture 13" id="13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9854230" y="5238750"/>
            <a:ext cx="6984862" cy="4249124"/>
          </a:xfrm>
          <a:prstGeom prst="rect">
            <a:avLst/>
          </a:prstGeom>
        </p:spPr>
      </p:pic>
      <p:sp>
        <p:nvSpPr>
          <p:cNvPr name="TextBox 14" id="14"/>
          <p:cNvSpPr txBox="true"/>
          <p:nvPr/>
        </p:nvSpPr>
        <p:spPr>
          <a:xfrm rot="0">
            <a:off x="9854230" y="3129696"/>
            <a:ext cx="6272808" cy="497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030"/>
              </a:lnSpc>
              <a:spcBef>
                <a:spcPct val="0"/>
              </a:spcBef>
            </a:pPr>
            <a:r>
              <a:rPr lang="en-US" sz="3100">
                <a:solidFill>
                  <a:srgbClr val="10110F"/>
                </a:solidFill>
                <a:latin typeface="Muli Bold"/>
              </a:rPr>
              <a:t>Intelligent Message Reply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854230" y="3821756"/>
            <a:ext cx="5806759" cy="408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uli Regular"/>
              </a:rPr>
              <a:t>Keyword Format: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9854230" y="4268372"/>
            <a:ext cx="2121864" cy="5820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99"/>
              </a:lnSpc>
            </a:pPr>
            <a:r>
              <a:rPr lang="en-US" sz="3499">
                <a:solidFill>
                  <a:srgbClr val="FCAF03"/>
                </a:solidFill>
                <a:latin typeface="Muli Bold Bold"/>
              </a:rPr>
              <a:t>INQUIRE</a:t>
            </a:r>
          </a:p>
        </p:txBody>
      </p:sp>
      <p:sp>
        <p:nvSpPr>
          <p:cNvPr name="AutoShape 17" id="17"/>
          <p:cNvSpPr/>
          <p:nvPr/>
        </p:nvSpPr>
        <p:spPr>
          <a:xfrm rot="-5400000">
            <a:off x="5838606" y="5924331"/>
            <a:ext cx="6639363" cy="0"/>
          </a:xfrm>
          <a:prstGeom prst="line">
            <a:avLst/>
          </a:prstGeom>
          <a:ln cap="rnd" w="28575">
            <a:solidFill>
              <a:srgbClr val="000000">
                <a:alpha val="9804"/>
              </a:srgbClr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TextBox 18" id="18"/>
          <p:cNvSpPr txBox="true"/>
          <p:nvPr/>
        </p:nvSpPr>
        <p:spPr>
          <a:xfrm rot="0">
            <a:off x="11976094" y="4268372"/>
            <a:ext cx="4912881" cy="5820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99"/>
              </a:lnSpc>
            </a:pPr>
            <a:r>
              <a:rPr lang="en-US" sz="3499">
                <a:solidFill>
                  <a:srgbClr val="FCAF03"/>
                </a:solidFill>
                <a:latin typeface="Muli Regular"/>
              </a:rPr>
              <a:t>Reservation_Number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14075212" y="5046661"/>
            <a:ext cx="2383064" cy="323486"/>
            <a:chOff x="0" y="0"/>
            <a:chExt cx="3177419" cy="431315"/>
          </a:xfrm>
        </p:grpSpPr>
        <p:pic>
          <p:nvPicPr>
            <p:cNvPr name="Picture 20" id="20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0"/>
              <a:ext cx="431315" cy="431315"/>
            </a:xfrm>
            <a:prstGeom prst="rect">
              <a:avLst/>
            </a:prstGeom>
          </p:spPr>
        </p:pic>
        <p:sp>
          <p:nvSpPr>
            <p:cNvPr name="TextBox 21" id="21"/>
            <p:cNvSpPr txBox="true"/>
            <p:nvPr/>
          </p:nvSpPr>
          <p:spPr>
            <a:xfrm rot="0">
              <a:off x="625752" y="-23769"/>
              <a:ext cx="2551667" cy="4550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Roboto"/>
                </a:rPr>
                <a:t>Text from client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0244877" y="9265664"/>
            <a:ext cx="3767234" cy="348236"/>
            <a:chOff x="0" y="0"/>
            <a:chExt cx="5022979" cy="464315"/>
          </a:xfrm>
        </p:grpSpPr>
        <p:pic>
          <p:nvPicPr>
            <p:cNvPr name="Picture 23" id="23"/>
            <p:cNvPicPr>
              <a:picLocks noChangeAspect="true"/>
            </p:cNvPicPr>
            <p:nvPr/>
          </p:nvPicPr>
          <p:blipFill>
            <a:blip r:embed="rId2"/>
            <a:srcRect l="0" t="0" r="0" b="0"/>
            <a:stretch>
              <a:fillRect/>
            </a:stretch>
          </p:blipFill>
          <p:spPr>
            <a:xfrm flipH="false" flipV="false" rot="0">
              <a:off x="0" y="0"/>
              <a:ext cx="460833" cy="454496"/>
            </a:xfrm>
            <a:prstGeom prst="rect">
              <a:avLst/>
            </a:prstGeom>
          </p:spPr>
        </p:pic>
        <p:sp>
          <p:nvSpPr>
            <p:cNvPr name="TextBox 24" id="24"/>
            <p:cNvSpPr txBox="true"/>
            <p:nvPr/>
          </p:nvSpPr>
          <p:spPr>
            <a:xfrm rot="0">
              <a:off x="637090" y="9231"/>
              <a:ext cx="4385889" cy="4550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Roboto"/>
                </a:rPr>
                <a:t>ZerixText Auto-Reply</a:t>
              </a:r>
            </a:p>
          </p:txBody>
        </p:sp>
      </p:grpSp>
      <p:pic>
        <p:nvPicPr>
          <p:cNvPr name="Picture 25" id="25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160" t="21264" r="6608" b="71845"/>
          <a:stretch>
            <a:fillRect/>
          </a:stretch>
        </p:blipFill>
        <p:spPr>
          <a:xfrm flipH="false" flipV="false" rot="5400000">
            <a:off x="12857023" y="4742132"/>
            <a:ext cx="10861953" cy="802736"/>
          </a:xfrm>
          <a:prstGeom prst="rect">
            <a:avLst/>
          </a:prstGeom>
        </p:spPr>
      </p:pic>
      <p:pic>
        <p:nvPicPr>
          <p:cNvPr name="Picture 26" id="26"/>
          <p:cNvPicPr>
            <a:picLocks noChangeAspect="true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160" t="21264" r="6608" b="71845"/>
          <a:stretch>
            <a:fillRect/>
          </a:stretch>
        </p:blipFill>
        <p:spPr>
          <a:xfrm flipH="false" flipV="false" rot="0">
            <a:off x="1410807" y="2359538"/>
            <a:ext cx="4802310" cy="354908"/>
          </a:xfrm>
          <a:prstGeom prst="rect">
            <a:avLst/>
          </a:prstGeom>
        </p:spPr>
      </p:pic>
      <p:sp>
        <p:nvSpPr>
          <p:cNvPr name="TextBox 27" id="27"/>
          <p:cNvSpPr txBox="true"/>
          <p:nvPr/>
        </p:nvSpPr>
        <p:spPr>
          <a:xfrm rot="0">
            <a:off x="1410807" y="1353800"/>
            <a:ext cx="10717688" cy="8646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600"/>
              </a:lnSpc>
              <a:spcBef>
                <a:spcPct val="0"/>
              </a:spcBef>
            </a:pPr>
            <a:r>
              <a:rPr lang="en-US" sz="6000">
                <a:solidFill>
                  <a:srgbClr val="000000"/>
                </a:solidFill>
                <a:latin typeface="Muli Bold"/>
              </a:rPr>
              <a:t>Automatic System Reply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B92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288614" y="-267999"/>
            <a:ext cx="7970801" cy="10822997"/>
          </a:xfrm>
          <a:prstGeom prst="rect">
            <a:avLst/>
          </a:prstGeom>
          <a:solidFill>
            <a:srgbClr val="FFFFFF"/>
          </a:solidFill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15555" t="0" r="9375" b="0"/>
          <a:stretch>
            <a:fillRect/>
          </a:stretch>
        </p:blipFill>
        <p:spPr>
          <a:xfrm flipH="false" flipV="false" rot="0">
            <a:off x="6711776" y="0"/>
            <a:ext cx="11576224" cy="102870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061716" y="1316428"/>
            <a:ext cx="3915296" cy="1150118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true" flipV="false" rot="0">
            <a:off x="6989343" y="2323363"/>
            <a:ext cx="3915296" cy="1150118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1028700" y="8333594"/>
            <a:ext cx="937598" cy="924706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 rot="0">
            <a:off x="1028700" y="1287993"/>
            <a:ext cx="4802310" cy="2357856"/>
            <a:chOff x="0" y="0"/>
            <a:chExt cx="6403080" cy="3143808"/>
          </a:xfrm>
        </p:grpSpPr>
        <p:pic>
          <p:nvPicPr>
            <p:cNvPr name="Picture 8" id="8"/>
            <p:cNvPicPr>
              <a:picLocks noChangeAspect="true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160" t="21264" r="6608" b="71845"/>
            <a:stretch>
              <a:fillRect/>
            </a:stretch>
          </p:blipFill>
          <p:spPr>
            <a:xfrm flipH="false" flipV="false" rot="0">
              <a:off x="0" y="2670598"/>
              <a:ext cx="6403080" cy="473210"/>
            </a:xfrm>
            <a:prstGeom prst="rect">
              <a:avLst/>
            </a:prstGeom>
          </p:spPr>
        </p:pic>
        <p:sp>
          <p:nvSpPr>
            <p:cNvPr name="TextBox 9" id="9"/>
            <p:cNvSpPr txBox="true"/>
            <p:nvPr/>
          </p:nvSpPr>
          <p:spPr>
            <a:xfrm rot="0">
              <a:off x="0" y="-9525"/>
              <a:ext cx="5599771" cy="243663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200"/>
                </a:lnSpc>
              </a:pPr>
              <a:r>
                <a:rPr lang="en-US" sz="6000">
                  <a:solidFill>
                    <a:srgbClr val="10110F"/>
                  </a:solidFill>
                  <a:latin typeface="Muli Bold"/>
                </a:rPr>
                <a:t>Try Using Keywords</a:t>
              </a: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7682187" y="2557638"/>
            <a:ext cx="2020541" cy="6434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1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Muli Bold"/>
              </a:rPr>
              <a:t>Zerix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4583867" y="1550703"/>
            <a:ext cx="2870994" cy="6434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1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Muli Bold"/>
              </a:rPr>
              <a:t>Zerixpromo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1028700" y="4300325"/>
            <a:ext cx="4446033" cy="1857573"/>
            <a:chOff x="0" y="0"/>
            <a:chExt cx="5928045" cy="2476764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0" y="-38100"/>
              <a:ext cx="5778712" cy="84525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5199"/>
                </a:lnSpc>
                <a:spcBef>
                  <a:spcPct val="0"/>
                </a:spcBef>
              </a:pPr>
              <a:r>
                <a:rPr lang="en-US" sz="3999">
                  <a:solidFill>
                    <a:srgbClr val="10110F"/>
                  </a:solidFill>
                  <a:latin typeface="Muli Bold"/>
                </a:rPr>
                <a:t>Static Message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0" y="1057044"/>
              <a:ext cx="5928045" cy="14197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339"/>
                </a:lnSpc>
              </a:pPr>
              <a:r>
                <a:rPr lang="en-US" sz="3099">
                  <a:solidFill>
                    <a:srgbClr val="000000"/>
                  </a:solidFill>
                  <a:latin typeface="Muli Regular"/>
                </a:rPr>
                <a:t>Kindly try texting this #</a:t>
              </a:r>
            </a:p>
            <a:p>
              <a:pPr>
                <a:lnSpc>
                  <a:spcPts val="4339"/>
                </a:lnSpc>
              </a:pPr>
              <a:r>
                <a:rPr lang="en-US" sz="3099">
                  <a:solidFill>
                    <a:srgbClr val="000000"/>
                  </a:solidFill>
                  <a:latin typeface="Muli Regular"/>
                </a:rPr>
                <a:t>09672634790 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B92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288614" y="-267999"/>
            <a:ext cx="7970801" cy="10822997"/>
          </a:xfrm>
          <a:prstGeom prst="rect">
            <a:avLst/>
          </a:prstGeom>
          <a:solidFill>
            <a:srgbClr val="FFFFFF"/>
          </a:solidFill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15555" t="0" r="9375" b="0"/>
          <a:stretch>
            <a:fillRect/>
          </a:stretch>
        </p:blipFill>
        <p:spPr>
          <a:xfrm flipH="false" flipV="false" rot="0">
            <a:off x="6711776" y="0"/>
            <a:ext cx="11576224" cy="102870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061716" y="1316428"/>
            <a:ext cx="3915296" cy="1150118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true" flipV="false" rot="0">
            <a:off x="6989343" y="2263196"/>
            <a:ext cx="4217397" cy="123886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1028700" y="8333594"/>
            <a:ext cx="937598" cy="924706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 rot="0">
            <a:off x="1028700" y="1287993"/>
            <a:ext cx="4802310" cy="2357856"/>
            <a:chOff x="0" y="0"/>
            <a:chExt cx="6403080" cy="3143808"/>
          </a:xfrm>
        </p:grpSpPr>
        <p:pic>
          <p:nvPicPr>
            <p:cNvPr name="Picture 8" id="8"/>
            <p:cNvPicPr>
              <a:picLocks noChangeAspect="true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160" t="21264" r="6608" b="71845"/>
            <a:stretch>
              <a:fillRect/>
            </a:stretch>
          </p:blipFill>
          <p:spPr>
            <a:xfrm flipH="false" flipV="false" rot="0">
              <a:off x="0" y="2670598"/>
              <a:ext cx="6403080" cy="473210"/>
            </a:xfrm>
            <a:prstGeom prst="rect">
              <a:avLst/>
            </a:prstGeom>
          </p:spPr>
        </p:pic>
        <p:sp>
          <p:nvSpPr>
            <p:cNvPr name="TextBox 9" id="9"/>
            <p:cNvSpPr txBox="true"/>
            <p:nvPr/>
          </p:nvSpPr>
          <p:spPr>
            <a:xfrm rot="0">
              <a:off x="0" y="-9525"/>
              <a:ext cx="5599771" cy="243663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200"/>
                </a:lnSpc>
              </a:pPr>
              <a:r>
                <a:rPr lang="en-US" sz="6000">
                  <a:solidFill>
                    <a:srgbClr val="10110F"/>
                  </a:solidFill>
                  <a:latin typeface="Muli Bold"/>
                </a:rPr>
                <a:t>Try Using Keywords</a:t>
              </a: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7682187" y="2482497"/>
            <a:ext cx="2990058" cy="812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250"/>
              </a:lnSpc>
            </a:pPr>
            <a:r>
              <a:rPr lang="en-US" sz="2500">
                <a:solidFill>
                  <a:srgbClr val="000000"/>
                </a:solidFill>
                <a:latin typeface="Muli Bold"/>
              </a:rPr>
              <a:t>Zerixreg</a:t>
            </a:r>
          </a:p>
          <a:p>
            <a:pPr algn="l" marL="0" indent="0" lvl="0">
              <a:lnSpc>
                <a:spcPts val="3250"/>
              </a:lnSpc>
              <a:spcBef>
                <a:spcPct val="0"/>
              </a:spcBef>
            </a:pPr>
            <a:r>
              <a:rPr lang="en-US" sz="100">
                <a:solidFill>
                  <a:srgbClr val="000000"/>
                </a:solidFill>
                <a:latin typeface="Arimo"/>
              </a:rPr>
              <a:t>firstname,lastname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4583867" y="1623940"/>
            <a:ext cx="2870994" cy="5065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159"/>
              </a:lnSpc>
              <a:spcBef>
                <a:spcPct val="0"/>
              </a:spcBef>
            </a:pPr>
            <a:r>
              <a:rPr lang="en-US" sz="3199">
                <a:solidFill>
                  <a:srgbClr val="000000"/>
                </a:solidFill>
                <a:latin typeface="Muli Bold"/>
              </a:rPr>
              <a:t>Zerixgetinfo ID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8700" y="4262225"/>
            <a:ext cx="4802310" cy="6434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199"/>
              </a:lnSpc>
              <a:spcBef>
                <a:spcPct val="0"/>
              </a:spcBef>
            </a:pPr>
            <a:r>
              <a:rPr lang="en-US" sz="3999">
                <a:solidFill>
                  <a:srgbClr val="10110F"/>
                </a:solidFill>
                <a:latin typeface="Muli Bold"/>
              </a:rPr>
              <a:t>Dynamic Message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5078820"/>
            <a:ext cx="4446033" cy="10790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39"/>
              </a:lnSpc>
            </a:pPr>
            <a:r>
              <a:rPr lang="en-US" sz="3099">
                <a:solidFill>
                  <a:srgbClr val="000000"/>
                </a:solidFill>
                <a:latin typeface="Muli Regular"/>
              </a:rPr>
              <a:t>Kindly try texting this #</a:t>
            </a:r>
          </a:p>
          <a:p>
            <a:pPr>
              <a:lnSpc>
                <a:spcPts val="4339"/>
              </a:lnSpc>
            </a:pPr>
            <a:r>
              <a:rPr lang="en-US" sz="3099">
                <a:solidFill>
                  <a:srgbClr val="000000"/>
                </a:solidFill>
                <a:latin typeface="Muli Regular"/>
              </a:rPr>
              <a:t>09672634790 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028700" y="2425238"/>
            <a:ext cx="16726688" cy="5687074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5951378" y="1207334"/>
            <a:ext cx="937598" cy="924706"/>
          </a:xfrm>
          <a:prstGeom prst="rect">
            <a:avLst/>
          </a:prstGeom>
        </p:spPr>
      </p:pic>
      <p:sp>
        <p:nvSpPr>
          <p:cNvPr name="AutoShape 4" id="4"/>
          <p:cNvSpPr/>
          <p:nvPr/>
        </p:nvSpPr>
        <p:spPr>
          <a:xfrm rot="0">
            <a:off x="-81313" y="9647288"/>
            <a:ext cx="18369313" cy="1820136"/>
          </a:xfrm>
          <a:prstGeom prst="rect">
            <a:avLst/>
          </a:prstGeom>
          <a:solidFill>
            <a:srgbClr val="FFFFFF"/>
          </a:solidFill>
        </p:spPr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" t="0" r="34" b="0"/>
          <a:stretch>
            <a:fillRect/>
          </a:stretch>
        </p:blipFill>
        <p:spPr>
          <a:xfrm flipH="false" flipV="false" rot="5400000">
            <a:off x="1343759" y="8235967"/>
            <a:ext cx="399195" cy="399534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60" t="21264" r="6608" b="71845"/>
          <a:stretch>
            <a:fillRect/>
          </a:stretch>
        </p:blipFill>
        <p:spPr>
          <a:xfrm flipH="false" flipV="false" rot="5400000">
            <a:off x="-5430977" y="4742132"/>
            <a:ext cx="10861953" cy="802736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2028873" y="8198037"/>
            <a:ext cx="8419782" cy="76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500">
                <a:solidFill>
                  <a:srgbClr val="000000"/>
                </a:solidFill>
                <a:latin typeface="Muli Regular"/>
              </a:rPr>
              <a:t>ZERIX can collect to any ODBC Compliant DB</a:t>
            </a:r>
          </a:p>
          <a:p>
            <a:pPr>
              <a:lnSpc>
                <a:spcPts val="3000"/>
              </a:lnSpc>
            </a:pPr>
            <a:r>
              <a:rPr lang="en-US" sz="2500">
                <a:solidFill>
                  <a:srgbClr val="000000"/>
                </a:solidFill>
                <a:latin typeface="Muli Regular"/>
              </a:rPr>
              <a:t>such as MYSQL, MS SQL, ORACLE, etc.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314450" y="1353800"/>
            <a:ext cx="8115300" cy="8646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600"/>
              </a:lnSpc>
              <a:spcBef>
                <a:spcPct val="0"/>
              </a:spcBef>
            </a:pPr>
            <a:r>
              <a:rPr lang="en-US" sz="6000">
                <a:solidFill>
                  <a:srgbClr val="FCAF03"/>
                </a:solidFill>
                <a:latin typeface="Muli Bold"/>
              </a:rPr>
              <a:t>Sample</a:t>
            </a:r>
            <a:r>
              <a:rPr lang="en-US" sz="6000">
                <a:solidFill>
                  <a:srgbClr val="000000"/>
                </a:solidFill>
                <a:latin typeface="Muli Bold"/>
              </a:rPr>
              <a:t> Database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DAEqWvGq4Iw</dc:identifier>
  <dcterms:modified xsi:type="dcterms:W3CDTF">2011-08-01T06:04:30Z</dcterms:modified>
  <cp:revision>1</cp:revision>
  <dc:title>Zerix Presentation</dc:title>
</cp:coreProperties>
</file>